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3.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7.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29.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3"/>
  </p:notesMasterIdLst>
  <p:handoutMasterIdLst>
    <p:handoutMasterId r:id="rId44"/>
  </p:handoutMasterIdLst>
  <p:sldIdLst>
    <p:sldId id="256" r:id="rId3"/>
    <p:sldId id="1450" r:id="rId4"/>
    <p:sldId id="1511" r:id="rId5"/>
    <p:sldId id="1351" r:id="rId6"/>
    <p:sldId id="1340" r:id="rId7"/>
    <p:sldId id="1384" r:id="rId8"/>
    <p:sldId id="1448" r:id="rId9"/>
    <p:sldId id="1339" r:id="rId10"/>
    <p:sldId id="1449" r:id="rId11"/>
    <p:sldId id="1451" r:id="rId12"/>
    <p:sldId id="1442" r:id="rId13"/>
    <p:sldId id="1541" r:id="rId14"/>
    <p:sldId id="1560" r:id="rId15"/>
    <p:sldId id="1263" r:id="rId16"/>
    <p:sldId id="1549" r:id="rId17"/>
    <p:sldId id="1455" r:id="rId18"/>
    <p:sldId id="1423" r:id="rId19"/>
    <p:sldId id="1551" r:id="rId20"/>
    <p:sldId id="1550" r:id="rId21"/>
    <p:sldId id="1552" r:id="rId22"/>
    <p:sldId id="1553" r:id="rId23"/>
    <p:sldId id="1554" r:id="rId24"/>
    <p:sldId id="1457" r:id="rId25"/>
    <p:sldId id="1559" r:id="rId26"/>
    <p:sldId id="1519" r:id="rId27"/>
    <p:sldId id="1454" r:id="rId28"/>
    <p:sldId id="1561" r:id="rId29"/>
    <p:sldId id="1537" r:id="rId30"/>
    <p:sldId id="1538" r:id="rId31"/>
    <p:sldId id="1539" r:id="rId32"/>
    <p:sldId id="1372" r:id="rId33"/>
    <p:sldId id="1558" r:id="rId34"/>
    <p:sldId id="1509" r:id="rId35"/>
    <p:sldId id="1543" r:id="rId36"/>
    <p:sldId id="1361" r:id="rId37"/>
    <p:sldId id="1415" r:id="rId38"/>
    <p:sldId id="1556" r:id="rId39"/>
    <p:sldId id="1557" r:id="rId40"/>
    <p:sldId id="1352" r:id="rId41"/>
    <p:sldId id="26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Apostolopoulou" initials="PA" lastIdx="1" clrIdx="0">
    <p:extLst>
      <p:ext uri="{19B8F6BF-5375-455C-9EA6-DF929625EA0E}">
        <p15:presenceInfo xmlns:p15="http://schemas.microsoft.com/office/powerpoint/2012/main" userId="S::papostol@metronanalysis.gr::7e655d6e-fa2e-41e6-ae1e-cc90d6ebb8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A40037"/>
    <a:srgbClr val="EB2134"/>
    <a:srgbClr val="FF3300"/>
    <a:srgbClr val="3399FF"/>
    <a:srgbClr val="6699FF"/>
    <a:srgbClr val="FB5786"/>
    <a:srgbClr val="F9074C"/>
    <a:srgbClr val="C486E6"/>
    <a:srgbClr val="D60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2" autoAdjust="0"/>
    <p:restoredTop sz="94660"/>
  </p:normalViewPr>
  <p:slideViewPr>
    <p:cSldViewPr>
      <p:cViewPr varScale="1">
        <p:scale>
          <a:sx n="113" d="100"/>
          <a:sy n="113" d="100"/>
        </p:scale>
        <p:origin x="138" y="180"/>
      </p:cViewPr>
      <p:guideLst>
        <p:guide orient="horz" pos="2160"/>
        <p:guide pos="3840"/>
      </p:guideLst>
    </p:cSldViewPr>
  </p:slideViewPr>
  <p:notesTextViewPr>
    <p:cViewPr>
      <p:scale>
        <a:sx n="1" d="1"/>
        <a:sy n="1" d="1"/>
      </p:scale>
      <p:origin x="0" y="0"/>
    </p:cViewPr>
  </p:notesTextViewPr>
  <p:sorterViewPr>
    <p:cViewPr>
      <p:scale>
        <a:sx n="100" d="100"/>
        <a:sy n="100" d="100"/>
      </p:scale>
      <p:origin x="0" y="-19963"/>
    </p:cViewPr>
  </p:sorterViewPr>
  <p:notesViewPr>
    <p:cSldViewPr>
      <p:cViewPr varScale="1">
        <p:scale>
          <a:sx n="80" d="100"/>
          <a:sy n="80" d="100"/>
        </p:scale>
        <p:origin x="-20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478090690345235"/>
          <c:y val="0"/>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203514577631271"/>
          <c:w val="1"/>
          <c:h val="0.70836550064191717"/>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4-EE79-4FA8-8ADE-2B743D62186D}"/>
              </c:ext>
            </c:extLst>
          </c:dPt>
          <c:dPt>
            <c:idx val="1"/>
            <c:bubble3D val="0"/>
            <c:spPr>
              <a:solidFill>
                <a:schemeClr val="accent3">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EE79-4FA8-8ADE-2B743D62186D}"/>
              </c:ext>
            </c:extLst>
          </c:dPt>
          <c:dPt>
            <c:idx val="2"/>
            <c:bubble3D val="0"/>
            <c:spPr>
              <a:solidFill>
                <a:schemeClr val="accent2">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915A-413E-8B10-3CBC9118499E}"/>
              </c:ext>
            </c:extLst>
          </c:dPt>
          <c:dPt>
            <c:idx val="3"/>
            <c:bubble3D val="0"/>
            <c:spPr>
              <a:solidFill>
                <a:schemeClr val="bg1">
                  <a:lumMod val="50000"/>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915A-413E-8B10-3CBC9118499E}"/>
              </c:ext>
            </c:extLst>
          </c:dPt>
          <c:dLbls>
            <c:dLbl>
              <c:idx val="1"/>
              <c:layout>
                <c:manualLayout>
                  <c:x val="-8.8618173695028495E-3"/>
                  <c:y val="9.74316921859844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79-4FA8-8ADE-2B743D6218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Προς τη σωστή</c:v>
                </c:pt>
                <c:pt idx="1">
                  <c:v>Ούτε-ούτε (αυθ.)</c:v>
                </c:pt>
                <c:pt idx="2">
                  <c:v>Προς τη λάθος</c:v>
                </c:pt>
                <c:pt idx="3">
                  <c:v>ΔΓ/ΔΑ (αυθ.)</c:v>
                </c:pt>
              </c:strCache>
            </c:strRef>
          </c:cat>
          <c:val>
            <c:numRef>
              <c:f>Sheet1!$B$2:$B$5</c:f>
              <c:numCache>
                <c:formatCode>0</c:formatCode>
                <c:ptCount val="4"/>
                <c:pt idx="0">
                  <c:v>30.3</c:v>
                </c:pt>
                <c:pt idx="1">
                  <c:v>5.3</c:v>
                </c:pt>
                <c:pt idx="2">
                  <c:v>61</c:v>
                </c:pt>
                <c:pt idx="3">
                  <c:v>3.5</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5.6697638377732992E-2"/>
          <c:y val="0.10852581922151183"/>
          <c:w val="0.89999985936864957"/>
          <c:h val="0.10757805350096769"/>
        </c:manualLayout>
      </c:layout>
      <c:overlay val="0"/>
      <c:spPr>
        <a:solidFill>
          <a:schemeClr val="lt1">
            <a:alpha val="50000"/>
          </a:schemeClr>
        </a:solid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2114231742218167E-2"/>
          <c:y val="0.25081407272916939"/>
          <c:w val="0.9367557552259741"/>
          <c:h val="0.62828776524899754"/>
        </c:manualLayout>
      </c:layout>
      <c:barChart>
        <c:barDir val="col"/>
        <c:grouping val="clustered"/>
        <c:varyColors val="0"/>
        <c:ser>
          <c:idx val="0"/>
          <c:order val="0"/>
          <c:tx>
            <c:strRef>
              <c:f>Sheet1!$B$1</c:f>
              <c:strCache>
                <c:ptCount val="1"/>
                <c:pt idx="0">
                  <c:v>Πρωθυπουργός</c:v>
                </c:pt>
              </c:strCache>
            </c:strRef>
          </c:tx>
          <c:spPr>
            <a:solidFill>
              <a:srgbClr val="0070C0"/>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35.4</c:v>
                </c:pt>
                <c:pt idx="1">
                  <c:v>5.4</c:v>
                </c:pt>
                <c:pt idx="2">
                  <c:v>57.7</c:v>
                </c:pt>
                <c:pt idx="3">
                  <c:v>1.5</c:v>
                </c:pt>
              </c:numCache>
            </c:numRef>
          </c:val>
          <c:extLst xmlns:c16r2="http://schemas.microsoft.com/office/drawing/2015/06/chart">
            <c:ext xmlns:c16="http://schemas.microsoft.com/office/drawing/2014/chart" uri="{C3380CC4-5D6E-409C-BE32-E72D297353CC}">
              <c16:uniqueId val="{00000000-EE79-4FA8-8ADE-2B743D62186D}"/>
            </c:ext>
          </c:extLst>
        </c:ser>
        <c:ser>
          <c:idx val="1"/>
          <c:order val="1"/>
          <c:tx>
            <c:strRef>
              <c:f>Sheet1!$C$1</c:f>
              <c:strCache>
                <c:ptCount val="1"/>
                <c:pt idx="0">
                  <c:v>Αρχηγός Αξ. Αντιπολίτευσης</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Sheet1!$C$2:$C$5</c:f>
              <c:numCache>
                <c:formatCode>0</c:formatCode>
                <c:ptCount val="4"/>
                <c:pt idx="0">
                  <c:v>18</c:v>
                </c:pt>
                <c:pt idx="1">
                  <c:v>6.8</c:v>
                </c:pt>
                <c:pt idx="2">
                  <c:v>73</c:v>
                </c:pt>
                <c:pt idx="3">
                  <c:v>2.2000000000000002</c:v>
                </c:pt>
              </c:numCache>
            </c:numRef>
          </c:val>
          <c:extLst xmlns:c16r2="http://schemas.microsoft.com/office/drawing/2015/06/chart">
            <c:ext xmlns:c16="http://schemas.microsoft.com/office/drawing/2014/chart" uri="{C3380CC4-5D6E-409C-BE32-E72D297353CC}">
              <c16:uniqueId val="{00000001-2928-48D6-8542-6671887FE1DE}"/>
            </c:ext>
          </c:extLst>
        </c:ser>
        <c:dLbls>
          <c:showLegendKey val="0"/>
          <c:showVal val="0"/>
          <c:showCatName val="0"/>
          <c:showSerName val="0"/>
          <c:showPercent val="0"/>
          <c:showBubbleSize val="0"/>
        </c:dLbls>
        <c:gapWidth val="267"/>
        <c:overlap val="-43"/>
        <c:axId val="-1040880592"/>
        <c:axId val="-1040879504"/>
      </c:barChart>
      <c:catAx>
        <c:axId val="-1040880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1040879504"/>
        <c:crosses val="autoZero"/>
        <c:auto val="1"/>
        <c:lblAlgn val="ctr"/>
        <c:lblOffset val="100"/>
        <c:noMultiLvlLbl val="0"/>
      </c:catAx>
      <c:valAx>
        <c:axId val="-1040879504"/>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1040880592"/>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130561236200986"/>
          <c:y val="0.1369371152687559"/>
          <c:w val="0.35008243095075237"/>
          <c:h val="0.1043568802048183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στοιχεία-Θετική Αξιολόγηση</a:t>
            </a:r>
            <a:endParaRPr lang="en-US" sz="1200" dirty="0">
              <a:solidFill>
                <a:schemeClr val="tx1">
                  <a:lumMod val="75000"/>
                  <a:lumOff val="25000"/>
                </a:schemeClr>
              </a:solidFill>
            </a:endParaRPr>
          </a:p>
        </c:rich>
      </c:tx>
      <c:layout>
        <c:manualLayout>
          <c:xMode val="edge"/>
          <c:yMode val="edge"/>
          <c:x val="0.33035426038730581"/>
          <c:y val="3.168579665452876E-2"/>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2.5426512224296274E-2"/>
          <c:y val="0.16505680365160097"/>
          <c:w val="0.95168962677383706"/>
          <c:h val="0.56714956319757093"/>
        </c:manualLayout>
      </c:layout>
      <c:lineChart>
        <c:grouping val="standard"/>
        <c:varyColors val="0"/>
        <c:ser>
          <c:idx val="0"/>
          <c:order val="0"/>
          <c:tx>
            <c:strRef>
              <c:f>Sheet1!$B$1</c:f>
              <c:strCache>
                <c:ptCount val="1"/>
                <c:pt idx="0">
                  <c:v>Πρωθυπουργός</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98B0-474A-BF28-595332C819BC}"/>
              </c:ext>
            </c:extLst>
          </c:dPt>
          <c:dPt>
            <c:idx val="1"/>
            <c:marker>
              <c:symbol val="none"/>
            </c:marker>
            <c:bubble3D val="0"/>
            <c:extLst xmlns:c16r2="http://schemas.microsoft.com/office/drawing/2015/06/chart">
              <c:ext xmlns:c16="http://schemas.microsoft.com/office/drawing/2014/chart" uri="{C3380CC4-5D6E-409C-BE32-E72D297353CC}">
                <c16:uniqueId val="{00000003-98B0-474A-BF28-595332C819BC}"/>
              </c:ext>
            </c:extLst>
          </c:dPt>
          <c:dPt>
            <c:idx val="2"/>
            <c:marker>
              <c:symbol val="none"/>
            </c:marker>
            <c:bubble3D val="0"/>
            <c:extLst xmlns:c16r2="http://schemas.microsoft.com/office/drawing/2015/06/chart">
              <c:ext xmlns:c16="http://schemas.microsoft.com/office/drawing/2014/chart" uri="{C3380CC4-5D6E-409C-BE32-E72D297353CC}">
                <c16:uniqueId val="{00000005-98B0-474A-BF28-595332C819BC}"/>
              </c:ext>
            </c:extLst>
          </c:dPt>
          <c:dPt>
            <c:idx val="3"/>
            <c:marker>
              <c:symbol val="none"/>
            </c:marker>
            <c:bubble3D val="0"/>
            <c:extLst xmlns:c16r2="http://schemas.microsoft.com/office/drawing/2015/06/chart">
              <c:ext xmlns:c16="http://schemas.microsoft.com/office/drawing/2014/chart" uri="{C3380CC4-5D6E-409C-BE32-E72D297353CC}">
                <c16:uniqueId val="{00000007-98B0-474A-BF28-595332C819BC}"/>
              </c:ext>
            </c:extLst>
          </c:dPt>
          <c:dLbls>
            <c:dLbl>
              <c:idx val="15"/>
              <c:layout>
                <c:manualLayout>
                  <c:x val="-3.2059025790383347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0EB-43E1-AC20-B373186F86A4}"/>
                </c:ext>
                <c:ext xmlns:c15="http://schemas.microsoft.com/office/drawing/2012/chart" uri="{CE6537A1-D6FC-4f65-9D91-7224C49458BB}"/>
              </c:extLst>
            </c:dLbl>
            <c:dLbl>
              <c:idx val="16"/>
              <c:layout>
                <c:manualLayout>
                  <c:x val="-3.4291548477735946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A1F-486E-9905-440289940F8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45</c:v>
                </c:pt>
                <c:pt idx="1">
                  <c:v>43</c:v>
                </c:pt>
                <c:pt idx="2">
                  <c:v>44</c:v>
                </c:pt>
                <c:pt idx="3">
                  <c:v>40</c:v>
                </c:pt>
                <c:pt idx="4">
                  <c:v>35</c:v>
                </c:pt>
              </c:numCache>
            </c:numRef>
          </c:val>
          <c:smooth val="0"/>
          <c:extLst xmlns:c16r2="http://schemas.microsoft.com/office/drawing/2015/06/chart">
            <c:ext xmlns:c16="http://schemas.microsoft.com/office/drawing/2014/chart" uri="{C3380CC4-5D6E-409C-BE32-E72D297353CC}">
              <c16:uniqueId val="{00000008-98B0-474A-BF28-595332C819BC}"/>
            </c:ext>
          </c:extLst>
        </c:ser>
        <c:ser>
          <c:idx val="1"/>
          <c:order val="1"/>
          <c:tx>
            <c:strRef>
              <c:f>Sheet1!$C$1</c:f>
              <c:strCache>
                <c:ptCount val="1"/>
                <c:pt idx="0">
                  <c:v>Αρχηγός Αξ. Αντιπολίτευσης</c:v>
                </c:pt>
              </c:strCache>
            </c:strRef>
          </c:tx>
          <c:spPr>
            <a:ln w="22225" cap="rnd">
              <a:solidFill>
                <a:schemeClr val="accent2"/>
              </a:solidFill>
              <a:round/>
            </a:ln>
            <a:effectLst/>
          </c:spPr>
          <c:marker>
            <c:symbol val="none"/>
          </c:marker>
          <c:dLbls>
            <c:dLbl>
              <c:idx val="15"/>
              <c:layout>
                <c:manualLayout>
                  <c:x val="-3.2059025790383347E-2"/>
                  <c:y val="-0.1371606893698922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0EB-43E1-AC20-B373186F86A4}"/>
                </c:ext>
                <c:ext xmlns:c15="http://schemas.microsoft.com/office/drawing/2012/chart" uri="{CE6537A1-D6FC-4f65-9D91-7224C49458BB}"/>
              </c:extLst>
            </c:dLbl>
            <c:dLbl>
              <c:idx val="16"/>
              <c:layout>
                <c:manualLayout>
                  <c:x val="-3.4291548477735946E-2"/>
                  <c:y val="-7.72769846389939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A1F-486E-9905-440289940F8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18</c:v>
                </c:pt>
                <c:pt idx="1">
                  <c:v>19</c:v>
                </c:pt>
                <c:pt idx="2">
                  <c:v>21</c:v>
                </c:pt>
                <c:pt idx="3">
                  <c:v>19</c:v>
                </c:pt>
                <c:pt idx="4">
                  <c:v>18</c:v>
                </c:pt>
              </c:numCache>
            </c:numRef>
          </c:val>
          <c:smooth val="0"/>
          <c:extLst xmlns:c16r2="http://schemas.microsoft.com/office/drawing/2015/06/chart">
            <c:ext xmlns:c16="http://schemas.microsoft.com/office/drawing/2014/chart" uri="{C3380CC4-5D6E-409C-BE32-E72D297353CC}">
              <c16:uniqueId val="{0000000A-98B0-474A-BF28-595332C819BC}"/>
            </c:ext>
          </c:extLst>
        </c:ser>
        <c:dLbls>
          <c:showLegendKey val="0"/>
          <c:showVal val="0"/>
          <c:showCatName val="0"/>
          <c:showSerName val="0"/>
          <c:showPercent val="0"/>
          <c:showBubbleSize val="0"/>
        </c:dLbls>
        <c:smooth val="0"/>
        <c:axId val="-1040878416"/>
        <c:axId val="-1040874608"/>
      </c:lineChart>
      <c:dateAx>
        <c:axId val="-104087841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40874608"/>
        <c:crosses val="autoZero"/>
        <c:auto val="1"/>
        <c:lblOffset val="100"/>
        <c:baseTimeUnit val="months"/>
      </c:dateAx>
      <c:valAx>
        <c:axId val="-104087460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4087841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a:t>Σύνολο</a:t>
            </a:r>
            <a:endParaRPr lang="en-US" sz="120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1.2114231742218167E-2"/>
          <c:y val="0.17688034619851528"/>
          <c:w val="0.92404249911382597"/>
          <c:h val="0.70222129077623141"/>
        </c:manualLayout>
      </c:layout>
      <c:barChart>
        <c:barDir val="col"/>
        <c:grouping val="clustered"/>
        <c:varyColors val="0"/>
        <c:ser>
          <c:idx val="0"/>
          <c:order val="0"/>
          <c:tx>
            <c:strRef>
              <c:f>Sheet1!$B$1</c:f>
              <c:strCache>
                <c:ptCount val="1"/>
                <c:pt idx="0">
                  <c:v>Κυβέρνηση</c:v>
                </c:pt>
              </c:strCache>
            </c:strRef>
          </c:tx>
          <c:spPr>
            <a:solidFill>
              <a:schemeClr val="accent1"/>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Μάλλον θετικές</c:v>
                </c:pt>
                <c:pt idx="1">
                  <c:v>Ούτε-ούτε (αυθ.)</c:v>
                </c:pt>
                <c:pt idx="2">
                  <c:v>Μάλλον αρνητικές</c:v>
                </c:pt>
                <c:pt idx="3">
                  <c:v>ΔΓ/ΔΑ (αυθ.)</c:v>
                </c:pt>
              </c:strCache>
            </c:strRef>
          </c:cat>
          <c:val>
            <c:numRef>
              <c:f>Sheet1!$B$2:$B$5</c:f>
              <c:numCache>
                <c:formatCode>0</c:formatCode>
                <c:ptCount val="4"/>
                <c:pt idx="0">
                  <c:v>33</c:v>
                </c:pt>
                <c:pt idx="1">
                  <c:v>11</c:v>
                </c:pt>
                <c:pt idx="2">
                  <c:v>55</c:v>
                </c:pt>
                <c:pt idx="3">
                  <c:v>1</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1040886032"/>
        <c:axId val="-1040871344"/>
      </c:barChart>
      <c:catAx>
        <c:axId val="-10408860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1040871344"/>
        <c:crosses val="autoZero"/>
        <c:auto val="1"/>
        <c:lblAlgn val="ctr"/>
        <c:lblOffset val="100"/>
        <c:noMultiLvlLbl val="0"/>
      </c:catAx>
      <c:valAx>
        <c:axId val="-1040871344"/>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10408860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4228148743264404"/>
          <c:w val="0.9631315572747704"/>
          <c:h val="0.67656997239633609"/>
        </c:manualLayout>
      </c:layout>
      <c:lineChart>
        <c:grouping val="standard"/>
        <c:varyColors val="0"/>
        <c:ser>
          <c:idx val="0"/>
          <c:order val="0"/>
          <c:tx>
            <c:strRef>
              <c:f>Sheet1!$B$1</c:f>
              <c:strCache>
                <c:ptCount val="1"/>
                <c:pt idx="0">
                  <c:v>Μάλλον θετικές</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98B0-474A-BF28-595332C819BC}"/>
              </c:ext>
            </c:extLst>
          </c:dPt>
          <c:dPt>
            <c:idx val="1"/>
            <c:marker>
              <c:symbol val="none"/>
            </c:marker>
            <c:bubble3D val="0"/>
            <c:extLst xmlns:c16r2="http://schemas.microsoft.com/office/drawing/2015/06/chart">
              <c:ext xmlns:c16="http://schemas.microsoft.com/office/drawing/2014/chart" uri="{C3380CC4-5D6E-409C-BE32-E72D297353CC}">
                <c16:uniqueId val="{00000003-98B0-474A-BF28-595332C819BC}"/>
              </c:ext>
            </c:extLst>
          </c:dPt>
          <c:dPt>
            <c:idx val="2"/>
            <c:marker>
              <c:symbol val="none"/>
            </c:marker>
            <c:bubble3D val="0"/>
            <c:extLst xmlns:c16r2="http://schemas.microsoft.com/office/drawing/2015/06/chart">
              <c:ext xmlns:c16="http://schemas.microsoft.com/office/drawing/2014/chart" uri="{C3380CC4-5D6E-409C-BE32-E72D297353CC}">
                <c16:uniqueId val="{00000005-98B0-474A-BF28-595332C819BC}"/>
              </c:ext>
            </c:extLst>
          </c:dPt>
          <c:dPt>
            <c:idx val="3"/>
            <c:marker>
              <c:symbol val="none"/>
            </c:marker>
            <c:bubble3D val="0"/>
            <c:extLst xmlns:c16r2="http://schemas.microsoft.com/office/drawing/2015/06/chart">
              <c:ext xmlns:c16="http://schemas.microsoft.com/office/drawing/2014/chart" uri="{C3380CC4-5D6E-409C-BE32-E72D297353CC}">
                <c16:uniqueId val="{00000007-98B0-474A-BF28-595332C819BC}"/>
              </c:ext>
            </c:extLst>
          </c:dPt>
          <c:dLbls>
            <c:dLbl>
              <c:idx val="0"/>
              <c:layout>
                <c:manualLayout>
                  <c:x val="-1.9743686742166058E-2"/>
                  <c:y val="7.98981932758603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B0-474A-BF28-595332C819BC}"/>
                </c:ext>
                <c:ext xmlns:c15="http://schemas.microsoft.com/office/drawing/2012/chart" uri="{CE6537A1-D6FC-4f65-9D91-7224C49458BB}"/>
              </c:extLst>
            </c:dLbl>
            <c:dLbl>
              <c:idx val="1"/>
              <c:layout>
                <c:manualLayout>
                  <c:x val="-3.372826846552901E-2"/>
                  <c:y val="0.136836074047938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B0-474A-BF28-595332C819BC}"/>
                </c:ext>
                <c:ext xmlns:c15="http://schemas.microsoft.com/office/drawing/2012/chart" uri="{CE6537A1-D6FC-4f65-9D91-7224C49458BB}"/>
              </c:extLst>
            </c:dLbl>
            <c:dLbl>
              <c:idx val="2"/>
              <c:layout>
                <c:manualLayout>
                  <c:x val="-2.355766357581059E-2"/>
                  <c:y val="7.98981932758603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B0-474A-BF28-595332C819BC}"/>
                </c:ext>
                <c:ext xmlns:c15="http://schemas.microsoft.com/office/drawing/2012/chart" uri="{CE6537A1-D6FC-4f65-9D91-7224C49458BB}"/>
              </c:extLst>
            </c:dLbl>
            <c:dLbl>
              <c:idx val="3"/>
              <c:layout>
                <c:manualLayout>
                  <c:x val="-3.2456942854314191E-2"/>
                  <c:y val="7.98981932758603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8B0-474A-BF28-595332C819BC}"/>
                </c:ext>
                <c:ext xmlns:c15="http://schemas.microsoft.com/office/drawing/2012/chart" uri="{CE6537A1-D6FC-4f65-9D91-7224C49458BB}"/>
              </c:extLst>
            </c:dLbl>
            <c:dLbl>
              <c:idx val="4"/>
              <c:layout>
                <c:manualLayout>
                  <c:x val="-3.2456942854314191E-2"/>
                  <c:y val="7.98981932758604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A3-4EB7-9758-EDF052E681E3}"/>
                </c:ext>
                <c:ext xmlns:c15="http://schemas.microsoft.com/office/drawing/2012/chart" uri="{CE6537A1-D6FC-4f65-9D91-7224C49458BB}"/>
              </c:extLst>
            </c:dLbl>
            <c:dLbl>
              <c:idx val="15"/>
              <c:layout>
                <c:manualLayout>
                  <c:x val="-3.2059025790383347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0EB-43E1-AC20-B373186F86A4}"/>
                </c:ext>
                <c:ext xmlns:c15="http://schemas.microsoft.com/office/drawing/2012/chart" uri="{CE6537A1-D6FC-4f65-9D91-7224C49458BB}"/>
              </c:extLst>
            </c:dLbl>
            <c:dLbl>
              <c:idx val="16"/>
              <c:layout>
                <c:manualLayout>
                  <c:x val="-3.4291548477735946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A1F-486E-9905-440289940F8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33</c:v>
                </c:pt>
                <c:pt idx="1">
                  <c:v>33</c:v>
                </c:pt>
                <c:pt idx="2">
                  <c:v>33</c:v>
                </c:pt>
                <c:pt idx="3">
                  <c:v>32</c:v>
                </c:pt>
                <c:pt idx="4">
                  <c:v>33</c:v>
                </c:pt>
              </c:numCache>
            </c:numRef>
          </c:val>
          <c:smooth val="0"/>
          <c:extLst xmlns:c16r2="http://schemas.microsoft.com/office/drawing/2015/06/chart">
            <c:ext xmlns:c16="http://schemas.microsoft.com/office/drawing/2014/chart" uri="{C3380CC4-5D6E-409C-BE32-E72D297353CC}">
              <c16:uniqueId val="{00000008-98B0-474A-BF28-595332C819BC}"/>
            </c:ext>
          </c:extLst>
        </c:ser>
        <c:ser>
          <c:idx val="1"/>
          <c:order val="1"/>
          <c:tx>
            <c:strRef>
              <c:f>Sheet1!$C$1</c:f>
              <c:strCache>
                <c:ptCount val="1"/>
                <c:pt idx="0">
                  <c:v>Μάλλον αρνητικές</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97F-47DF-8294-3BFF4DB96AB4}"/>
                </c:ext>
                <c:ext xmlns:c15="http://schemas.microsoft.com/office/drawing/2012/chart" uri="{CE6537A1-D6FC-4f65-9D91-7224C49458BB}"/>
              </c:extLst>
            </c:dLbl>
            <c:dLbl>
              <c:idx val="1"/>
              <c:layout>
                <c:manualLayout>
                  <c:x val="-2.6697837835511086E-2"/>
                  <c:y val="-9.6794397312532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97F-47DF-8294-3BFF4DB96AB4}"/>
                </c:ext>
                <c:ext xmlns:c15="http://schemas.microsoft.com/office/drawing/2012/chart" uri="{CE6537A1-D6FC-4f65-9D91-7224C49458BB}"/>
              </c:extLst>
            </c:dLbl>
            <c:dLbl>
              <c:idx val="2"/>
              <c:layout>
                <c:manualLayout>
                  <c:x val="-2.4155186613081459E-2"/>
                  <c:y val="-9.11006092353242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97F-47DF-8294-3BFF4DB96AB4}"/>
                </c:ext>
                <c:ext xmlns:c15="http://schemas.microsoft.com/office/drawing/2012/chart" uri="{CE6537A1-D6FC-4f65-9D91-7224C49458BB}"/>
              </c:extLst>
            </c:dLbl>
            <c:dLbl>
              <c:idx val="3"/>
              <c:layout>
                <c:manualLayout>
                  <c:x val="-1.9069884168222206E-2"/>
                  <c:y val="-9.6794397312532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97F-47DF-8294-3BFF4DB96AB4}"/>
                </c:ext>
                <c:ext xmlns:c15="http://schemas.microsoft.com/office/drawing/2012/chart" uri="{CE6537A1-D6FC-4f65-9D91-7224C49458BB}"/>
              </c:extLst>
            </c:dLbl>
            <c:dLbl>
              <c:idx val="4"/>
              <c:layout>
                <c:manualLayout>
                  <c:x val="-2.5426512224296274E-2"/>
                  <c:y val="-0.125263337698570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A3-4EB7-9758-EDF052E681E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56</c:v>
                </c:pt>
                <c:pt idx="1">
                  <c:v>56</c:v>
                </c:pt>
                <c:pt idx="2">
                  <c:v>56</c:v>
                </c:pt>
                <c:pt idx="3">
                  <c:v>57</c:v>
                </c:pt>
                <c:pt idx="4">
                  <c:v>55</c:v>
                </c:pt>
              </c:numCache>
            </c:numRef>
          </c:val>
          <c:smooth val="0"/>
          <c:extLst xmlns:c16r2="http://schemas.microsoft.com/office/drawing/2015/06/chart">
            <c:ext xmlns:c16="http://schemas.microsoft.com/office/drawing/2014/chart" uri="{C3380CC4-5D6E-409C-BE32-E72D297353CC}">
              <c16:uniqueId val="{00000005-F54B-445F-9CF1-33A8A5288DAF}"/>
            </c:ext>
          </c:extLst>
        </c:ser>
        <c:dLbls>
          <c:showLegendKey val="0"/>
          <c:showVal val="0"/>
          <c:showCatName val="0"/>
          <c:showSerName val="0"/>
          <c:showPercent val="0"/>
          <c:showBubbleSize val="0"/>
        </c:dLbls>
        <c:smooth val="0"/>
        <c:axId val="-1040875152"/>
        <c:axId val="-1040877872"/>
      </c:lineChart>
      <c:dateAx>
        <c:axId val="-104087515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40877872"/>
        <c:crosses val="autoZero"/>
        <c:auto val="1"/>
        <c:lblOffset val="100"/>
        <c:baseTimeUnit val="months"/>
      </c:dateAx>
      <c:valAx>
        <c:axId val="-1040877872"/>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408751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a:t>Σύνολο</a:t>
            </a:r>
            <a:endParaRPr lang="en-US" sz="120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1.2114231742218167E-2"/>
          <c:y val="0.17688034619851528"/>
          <c:w val="0.92404249911382597"/>
          <c:h val="0.70222129077623141"/>
        </c:manualLayout>
      </c:layout>
      <c:barChart>
        <c:barDir val="col"/>
        <c:grouping val="clustered"/>
        <c:varyColors val="0"/>
        <c:ser>
          <c:idx val="0"/>
          <c:order val="0"/>
          <c:tx>
            <c:strRef>
              <c:f>Sheet1!$B$1</c:f>
              <c:strCache>
                <c:ptCount val="1"/>
                <c:pt idx="0">
                  <c:v>Κυβέρνηση</c:v>
                </c:pt>
              </c:strCache>
            </c:strRef>
          </c:tx>
          <c:spPr>
            <a:solidFill>
              <a:schemeClr val="accent1"/>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Μάλλον θετικές</c:v>
                </c:pt>
                <c:pt idx="1">
                  <c:v>Ούτε-ούτε (αυθ.)</c:v>
                </c:pt>
                <c:pt idx="2">
                  <c:v>Μάλλον αρνητικές</c:v>
                </c:pt>
                <c:pt idx="3">
                  <c:v>ΔΓ/ΔΑ (αυθ.)</c:v>
                </c:pt>
              </c:strCache>
            </c:strRef>
          </c:cat>
          <c:val>
            <c:numRef>
              <c:f>Sheet1!$B$2:$B$5</c:f>
              <c:numCache>
                <c:formatCode>0</c:formatCode>
                <c:ptCount val="4"/>
                <c:pt idx="0">
                  <c:v>21</c:v>
                </c:pt>
                <c:pt idx="1">
                  <c:v>10</c:v>
                </c:pt>
                <c:pt idx="2">
                  <c:v>68</c:v>
                </c:pt>
                <c:pt idx="3">
                  <c:v>1</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1040882224"/>
        <c:axId val="-1040874064"/>
      </c:barChart>
      <c:catAx>
        <c:axId val="-10408822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1040874064"/>
        <c:crosses val="autoZero"/>
        <c:auto val="1"/>
        <c:lblAlgn val="ctr"/>
        <c:lblOffset val="100"/>
        <c:noMultiLvlLbl val="0"/>
      </c:catAx>
      <c:valAx>
        <c:axId val="-1040874064"/>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10408822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4228148743264404"/>
          <c:w val="0.9631315572747704"/>
          <c:h val="0.67656997239633609"/>
        </c:manualLayout>
      </c:layout>
      <c:lineChart>
        <c:grouping val="standard"/>
        <c:varyColors val="0"/>
        <c:ser>
          <c:idx val="0"/>
          <c:order val="0"/>
          <c:tx>
            <c:strRef>
              <c:f>Sheet1!$B$1</c:f>
              <c:strCache>
                <c:ptCount val="1"/>
                <c:pt idx="0">
                  <c:v>Μάλλον θετικές</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98B0-474A-BF28-595332C819BC}"/>
              </c:ext>
            </c:extLst>
          </c:dPt>
          <c:dPt>
            <c:idx val="1"/>
            <c:marker>
              <c:symbol val="none"/>
            </c:marker>
            <c:bubble3D val="0"/>
            <c:extLst xmlns:c16r2="http://schemas.microsoft.com/office/drawing/2015/06/chart">
              <c:ext xmlns:c16="http://schemas.microsoft.com/office/drawing/2014/chart" uri="{C3380CC4-5D6E-409C-BE32-E72D297353CC}">
                <c16:uniqueId val="{00000003-98B0-474A-BF28-595332C819BC}"/>
              </c:ext>
            </c:extLst>
          </c:dPt>
          <c:dPt>
            <c:idx val="2"/>
            <c:marker>
              <c:symbol val="none"/>
            </c:marker>
            <c:bubble3D val="0"/>
            <c:extLst xmlns:c16r2="http://schemas.microsoft.com/office/drawing/2015/06/chart">
              <c:ext xmlns:c16="http://schemas.microsoft.com/office/drawing/2014/chart" uri="{C3380CC4-5D6E-409C-BE32-E72D297353CC}">
                <c16:uniqueId val="{00000005-98B0-474A-BF28-595332C819BC}"/>
              </c:ext>
            </c:extLst>
          </c:dPt>
          <c:dPt>
            <c:idx val="3"/>
            <c:marker>
              <c:symbol val="none"/>
            </c:marker>
            <c:bubble3D val="0"/>
            <c:extLst xmlns:c16r2="http://schemas.microsoft.com/office/drawing/2015/06/chart">
              <c:ext xmlns:c16="http://schemas.microsoft.com/office/drawing/2014/chart" uri="{C3380CC4-5D6E-409C-BE32-E72D297353CC}">
                <c16:uniqueId val="{00000007-98B0-474A-BF28-595332C819BC}"/>
              </c:ext>
            </c:extLst>
          </c:dPt>
          <c:dLbls>
            <c:dLbl>
              <c:idx val="0"/>
              <c:layout>
                <c:manualLayout>
                  <c:x val="-1.9743686742166058E-2"/>
                  <c:y val="7.98981932758603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B0-474A-BF28-595332C819BC}"/>
                </c:ext>
                <c:ext xmlns:c15="http://schemas.microsoft.com/office/drawing/2012/chart" uri="{CE6537A1-D6FC-4f65-9D91-7224C49458BB}"/>
              </c:extLst>
            </c:dLbl>
            <c:dLbl>
              <c:idx val="1"/>
              <c:layout>
                <c:manualLayout>
                  <c:x val="-3.372826846552901E-2"/>
                  <c:y val="0.136836074047938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B0-474A-BF28-595332C819BC}"/>
                </c:ext>
                <c:ext xmlns:c15="http://schemas.microsoft.com/office/drawing/2012/chart" uri="{CE6537A1-D6FC-4f65-9D91-7224C49458BB}"/>
              </c:extLst>
            </c:dLbl>
            <c:dLbl>
              <c:idx val="2"/>
              <c:layout>
                <c:manualLayout>
                  <c:x val="-2.355766357581059E-2"/>
                  <c:y val="7.98981932758603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B0-474A-BF28-595332C819BC}"/>
                </c:ext>
                <c:ext xmlns:c15="http://schemas.microsoft.com/office/drawing/2012/chart" uri="{CE6537A1-D6FC-4f65-9D91-7224C49458BB}"/>
              </c:extLst>
            </c:dLbl>
            <c:dLbl>
              <c:idx val="3"/>
              <c:layout>
                <c:manualLayout>
                  <c:x val="-3.2456942854314191E-2"/>
                  <c:y val="7.98981932758603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8B0-474A-BF28-595332C819BC}"/>
                </c:ext>
                <c:ext xmlns:c15="http://schemas.microsoft.com/office/drawing/2012/chart" uri="{CE6537A1-D6FC-4f65-9D91-7224C49458BB}"/>
              </c:extLst>
            </c:dLbl>
            <c:dLbl>
              <c:idx val="4"/>
              <c:layout>
                <c:manualLayout>
                  <c:x val="-3.2456942854314191E-2"/>
                  <c:y val="7.98981932758604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A3-4EB7-9758-EDF052E681E3}"/>
                </c:ext>
                <c:ext xmlns:c15="http://schemas.microsoft.com/office/drawing/2012/chart" uri="{CE6537A1-D6FC-4f65-9D91-7224C49458BB}"/>
              </c:extLst>
            </c:dLbl>
            <c:dLbl>
              <c:idx val="15"/>
              <c:layout>
                <c:manualLayout>
                  <c:x val="-3.2059025790383347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0EB-43E1-AC20-B373186F86A4}"/>
                </c:ext>
                <c:ext xmlns:c15="http://schemas.microsoft.com/office/drawing/2012/chart" uri="{CE6537A1-D6FC-4f65-9D91-7224C49458BB}"/>
              </c:extLst>
            </c:dLbl>
            <c:dLbl>
              <c:idx val="16"/>
              <c:layout>
                <c:manualLayout>
                  <c:x val="-3.4291548477735946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A1F-486E-9905-440289940F8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31</c:v>
                </c:pt>
                <c:pt idx="1">
                  <c:v>28</c:v>
                </c:pt>
                <c:pt idx="2">
                  <c:v>27</c:v>
                </c:pt>
                <c:pt idx="3">
                  <c:v>22</c:v>
                </c:pt>
                <c:pt idx="4">
                  <c:v>21</c:v>
                </c:pt>
              </c:numCache>
            </c:numRef>
          </c:val>
          <c:smooth val="0"/>
          <c:extLst xmlns:c16r2="http://schemas.microsoft.com/office/drawing/2015/06/chart">
            <c:ext xmlns:c16="http://schemas.microsoft.com/office/drawing/2014/chart" uri="{C3380CC4-5D6E-409C-BE32-E72D297353CC}">
              <c16:uniqueId val="{00000008-98B0-474A-BF28-595332C819BC}"/>
            </c:ext>
          </c:extLst>
        </c:ser>
        <c:ser>
          <c:idx val="1"/>
          <c:order val="1"/>
          <c:tx>
            <c:strRef>
              <c:f>Sheet1!$C$1</c:f>
              <c:strCache>
                <c:ptCount val="1"/>
                <c:pt idx="0">
                  <c:v>Μάλλον αρνητικές</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97F-47DF-8294-3BFF4DB96AB4}"/>
                </c:ext>
                <c:ext xmlns:c15="http://schemas.microsoft.com/office/drawing/2012/chart" uri="{CE6537A1-D6FC-4f65-9D91-7224C49458BB}"/>
              </c:extLst>
            </c:dLbl>
            <c:dLbl>
              <c:idx val="1"/>
              <c:layout>
                <c:manualLayout>
                  <c:x val="-2.6697837835511086E-2"/>
                  <c:y val="-9.6794397312532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97F-47DF-8294-3BFF4DB96AB4}"/>
                </c:ext>
                <c:ext xmlns:c15="http://schemas.microsoft.com/office/drawing/2012/chart" uri="{CE6537A1-D6FC-4f65-9D91-7224C49458BB}"/>
              </c:extLst>
            </c:dLbl>
            <c:dLbl>
              <c:idx val="2"/>
              <c:layout>
                <c:manualLayout>
                  <c:x val="-2.4155186613081459E-2"/>
                  <c:y val="-9.11006092353242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97F-47DF-8294-3BFF4DB96AB4}"/>
                </c:ext>
                <c:ext xmlns:c15="http://schemas.microsoft.com/office/drawing/2012/chart" uri="{CE6537A1-D6FC-4f65-9D91-7224C49458BB}"/>
              </c:extLst>
            </c:dLbl>
            <c:dLbl>
              <c:idx val="3"/>
              <c:layout>
                <c:manualLayout>
                  <c:x val="-1.9069884168222206E-2"/>
                  <c:y val="-9.6794397312532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97F-47DF-8294-3BFF4DB96AB4}"/>
                </c:ext>
                <c:ext xmlns:c15="http://schemas.microsoft.com/office/drawing/2012/chart" uri="{CE6537A1-D6FC-4f65-9D91-7224C49458BB}"/>
              </c:extLst>
            </c:dLbl>
            <c:dLbl>
              <c:idx val="4"/>
              <c:layout>
                <c:manualLayout>
                  <c:x val="-2.5426512224296274E-2"/>
                  <c:y val="-0.125263337698570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A3-4EB7-9758-EDF052E681E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57</c:v>
                </c:pt>
                <c:pt idx="1">
                  <c:v>60</c:v>
                </c:pt>
                <c:pt idx="2">
                  <c:v>61</c:v>
                </c:pt>
                <c:pt idx="3">
                  <c:v>67</c:v>
                </c:pt>
                <c:pt idx="4">
                  <c:v>68</c:v>
                </c:pt>
              </c:numCache>
            </c:numRef>
          </c:val>
          <c:smooth val="0"/>
          <c:extLst xmlns:c16r2="http://schemas.microsoft.com/office/drawing/2015/06/chart">
            <c:ext xmlns:c16="http://schemas.microsoft.com/office/drawing/2014/chart" uri="{C3380CC4-5D6E-409C-BE32-E72D297353CC}">
              <c16:uniqueId val="{00000005-F54B-445F-9CF1-33A8A5288DAF}"/>
            </c:ext>
          </c:extLst>
        </c:ser>
        <c:dLbls>
          <c:showLegendKey val="0"/>
          <c:showVal val="0"/>
          <c:showCatName val="0"/>
          <c:showSerName val="0"/>
          <c:showPercent val="0"/>
          <c:showBubbleSize val="0"/>
        </c:dLbls>
        <c:smooth val="0"/>
        <c:axId val="-1040876240"/>
        <c:axId val="-1040873520"/>
      </c:lineChart>
      <c:dateAx>
        <c:axId val="-10408762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40873520"/>
        <c:crosses val="autoZero"/>
        <c:auto val="1"/>
        <c:lblOffset val="100"/>
        <c:baseTimeUnit val="months"/>
      </c:dateAx>
      <c:valAx>
        <c:axId val="-1040873520"/>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408762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a:t>Σύνολο</a:t>
            </a:r>
            <a:endParaRPr lang="en-US" sz="120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1.2114231742218167E-2"/>
          <c:y val="0.17688034619851528"/>
          <c:w val="0.92404249911382597"/>
          <c:h val="0.70222129077623141"/>
        </c:manualLayout>
      </c:layout>
      <c:barChart>
        <c:barDir val="col"/>
        <c:grouping val="clustered"/>
        <c:varyColors val="0"/>
        <c:ser>
          <c:idx val="0"/>
          <c:order val="0"/>
          <c:tx>
            <c:strRef>
              <c:f>Sheet1!$B$1</c:f>
              <c:strCache>
                <c:ptCount val="1"/>
                <c:pt idx="0">
                  <c:v>Κυβέρνηση</c:v>
                </c:pt>
              </c:strCache>
            </c:strRef>
          </c:tx>
          <c:spPr>
            <a:solidFill>
              <a:schemeClr val="accent1"/>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Μάλλον θετικές</c:v>
                </c:pt>
                <c:pt idx="1">
                  <c:v>Ούτε-ούτε (αυθ.)</c:v>
                </c:pt>
                <c:pt idx="2">
                  <c:v>Μάλλον αρνητικές</c:v>
                </c:pt>
                <c:pt idx="3">
                  <c:v>ΔΓ/ΔΑ (αυθ.)</c:v>
                </c:pt>
              </c:strCache>
            </c:strRef>
          </c:cat>
          <c:val>
            <c:numRef>
              <c:f>Sheet1!$B$2:$B$5</c:f>
              <c:numCache>
                <c:formatCode>0</c:formatCode>
                <c:ptCount val="4"/>
                <c:pt idx="0">
                  <c:v>39</c:v>
                </c:pt>
                <c:pt idx="1">
                  <c:v>13</c:v>
                </c:pt>
                <c:pt idx="2">
                  <c:v>43</c:v>
                </c:pt>
                <c:pt idx="3">
                  <c:v>5</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1040872976"/>
        <c:axId val="-1040871888"/>
      </c:barChart>
      <c:catAx>
        <c:axId val="-10408729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1040871888"/>
        <c:crosses val="autoZero"/>
        <c:auto val="1"/>
        <c:lblAlgn val="ctr"/>
        <c:lblOffset val="100"/>
        <c:noMultiLvlLbl val="0"/>
      </c:catAx>
      <c:valAx>
        <c:axId val="-1040871888"/>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104087297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4228148743264404"/>
          <c:w val="0.9631315572747704"/>
          <c:h val="0.67656997239633609"/>
        </c:manualLayout>
      </c:layout>
      <c:lineChart>
        <c:grouping val="standard"/>
        <c:varyColors val="0"/>
        <c:ser>
          <c:idx val="0"/>
          <c:order val="0"/>
          <c:tx>
            <c:strRef>
              <c:f>Sheet1!$B$1</c:f>
              <c:strCache>
                <c:ptCount val="1"/>
                <c:pt idx="0">
                  <c:v>Μάλλον θετικές</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98B0-474A-BF28-595332C819BC}"/>
              </c:ext>
            </c:extLst>
          </c:dPt>
          <c:dPt>
            <c:idx val="1"/>
            <c:marker>
              <c:symbol val="none"/>
            </c:marker>
            <c:bubble3D val="0"/>
            <c:extLst xmlns:c16r2="http://schemas.microsoft.com/office/drawing/2015/06/chart">
              <c:ext xmlns:c16="http://schemas.microsoft.com/office/drawing/2014/chart" uri="{C3380CC4-5D6E-409C-BE32-E72D297353CC}">
                <c16:uniqueId val="{00000003-98B0-474A-BF28-595332C819BC}"/>
              </c:ext>
            </c:extLst>
          </c:dPt>
          <c:dPt>
            <c:idx val="2"/>
            <c:marker>
              <c:symbol val="none"/>
            </c:marker>
            <c:bubble3D val="0"/>
            <c:extLst xmlns:c16r2="http://schemas.microsoft.com/office/drawing/2015/06/chart">
              <c:ext xmlns:c16="http://schemas.microsoft.com/office/drawing/2014/chart" uri="{C3380CC4-5D6E-409C-BE32-E72D297353CC}">
                <c16:uniqueId val="{00000005-98B0-474A-BF28-595332C819BC}"/>
              </c:ext>
            </c:extLst>
          </c:dPt>
          <c:dPt>
            <c:idx val="3"/>
            <c:marker>
              <c:symbol val="none"/>
            </c:marker>
            <c:bubble3D val="0"/>
            <c:extLst xmlns:c16r2="http://schemas.microsoft.com/office/drawing/2015/06/chart">
              <c:ext xmlns:c16="http://schemas.microsoft.com/office/drawing/2014/chart" uri="{C3380CC4-5D6E-409C-BE32-E72D297353CC}">
                <c16:uniqueId val="{00000007-98B0-474A-BF28-595332C819B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58</c:v>
                </c:pt>
                <c:pt idx="1">
                  <c:v>54</c:v>
                </c:pt>
                <c:pt idx="2">
                  <c:v>53</c:v>
                </c:pt>
                <c:pt idx="3">
                  <c:v>49</c:v>
                </c:pt>
                <c:pt idx="4">
                  <c:v>39</c:v>
                </c:pt>
              </c:numCache>
            </c:numRef>
          </c:val>
          <c:smooth val="0"/>
          <c:extLst xmlns:c16r2="http://schemas.microsoft.com/office/drawing/2015/06/chart">
            <c:ext xmlns:c16="http://schemas.microsoft.com/office/drawing/2014/chart" uri="{C3380CC4-5D6E-409C-BE32-E72D297353CC}">
              <c16:uniqueId val="{00000008-98B0-474A-BF28-595332C819BC}"/>
            </c:ext>
          </c:extLst>
        </c:ser>
        <c:ser>
          <c:idx val="1"/>
          <c:order val="1"/>
          <c:tx>
            <c:strRef>
              <c:f>Sheet1!$C$1</c:f>
              <c:strCache>
                <c:ptCount val="1"/>
                <c:pt idx="0">
                  <c:v>Μάλλον αρνητικές</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97F-47DF-8294-3BFF4DB96AB4}"/>
                </c:ext>
                <c:ext xmlns:c15="http://schemas.microsoft.com/office/drawing/2012/chart" uri="{CE6537A1-D6FC-4f65-9D91-7224C49458BB}"/>
              </c:extLst>
            </c:dLbl>
            <c:dLbl>
              <c:idx val="1"/>
              <c:layout>
                <c:manualLayout>
                  <c:x val="-2.6697837835511086E-2"/>
                  <c:y val="-9.6794397312532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97F-47DF-8294-3BFF4DB96AB4}"/>
                </c:ext>
                <c:ext xmlns:c15="http://schemas.microsoft.com/office/drawing/2012/chart" uri="{CE6537A1-D6FC-4f65-9D91-7224C49458BB}"/>
              </c:extLst>
            </c:dLbl>
            <c:dLbl>
              <c:idx val="2"/>
              <c:layout>
                <c:manualLayout>
                  <c:x val="-2.4155186613081459E-2"/>
                  <c:y val="-9.11006092353242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97F-47DF-8294-3BFF4DB96AB4}"/>
                </c:ext>
                <c:ext xmlns:c15="http://schemas.microsoft.com/office/drawing/2012/chart" uri="{CE6537A1-D6FC-4f65-9D91-7224C49458BB}"/>
              </c:extLst>
            </c:dLbl>
            <c:dLbl>
              <c:idx val="3"/>
              <c:layout>
                <c:manualLayout>
                  <c:x val="-1.9069884168222206E-2"/>
                  <c:y val="-9.67943973125320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97F-47DF-8294-3BFF4DB96AB4}"/>
                </c:ext>
                <c:ext xmlns:c15="http://schemas.microsoft.com/office/drawing/2012/chart" uri="{CE6537A1-D6FC-4f65-9D91-7224C49458BB}"/>
              </c:extLst>
            </c:dLbl>
            <c:dLbl>
              <c:idx val="4"/>
              <c:layout>
                <c:manualLayout>
                  <c:x val="-1.9069884168222206E-2"/>
                  <c:y val="0.119569549621363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A3-4EB7-9758-EDF052E681E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26</c:v>
                </c:pt>
                <c:pt idx="1">
                  <c:v>29</c:v>
                </c:pt>
                <c:pt idx="2">
                  <c:v>30</c:v>
                </c:pt>
                <c:pt idx="3">
                  <c:v>31</c:v>
                </c:pt>
                <c:pt idx="4">
                  <c:v>43</c:v>
                </c:pt>
              </c:numCache>
            </c:numRef>
          </c:val>
          <c:smooth val="0"/>
          <c:extLst xmlns:c16r2="http://schemas.microsoft.com/office/drawing/2015/06/chart">
            <c:ext xmlns:c16="http://schemas.microsoft.com/office/drawing/2014/chart" uri="{C3380CC4-5D6E-409C-BE32-E72D297353CC}">
              <c16:uniqueId val="{00000005-F54B-445F-9CF1-33A8A5288DAF}"/>
            </c:ext>
          </c:extLst>
        </c:ser>
        <c:dLbls>
          <c:showLegendKey val="0"/>
          <c:showVal val="0"/>
          <c:showCatName val="0"/>
          <c:showSerName val="0"/>
          <c:showPercent val="0"/>
          <c:showBubbleSize val="0"/>
        </c:dLbls>
        <c:smooth val="0"/>
        <c:axId val="-1040886576"/>
        <c:axId val="-1040885488"/>
      </c:lineChart>
      <c:dateAx>
        <c:axId val="-10408865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40885488"/>
        <c:crosses val="autoZero"/>
        <c:auto val="1"/>
        <c:lblOffset val="100"/>
        <c:baseTimeUnit val="months"/>
      </c:dateAx>
      <c:valAx>
        <c:axId val="-1040885488"/>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4088657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flat" cmpd="dbl" algn="ctr">
              <a:solidFill>
                <a:schemeClr val="accent1"/>
              </a:solidFill>
              <a:miter lim="800000"/>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271-40CB-8E16-93DC0616B2E7}"/>
                </c:ext>
                <c:ext xmlns:c15="http://schemas.microsoft.com/office/drawing/2012/chart" uri="{CE6537A1-D6FC-4f65-9D91-7224C49458BB}"/>
              </c:extLst>
            </c:dLbl>
            <c:dLbl>
              <c:idx val="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BAE-4BA3-8CED-F37926BEC026}"/>
                </c:ext>
                <c:ext xmlns:c15="http://schemas.microsoft.com/office/drawing/2012/chart" uri="{CE6537A1-D6FC-4f65-9D91-7224C49458BB}"/>
              </c:extLst>
            </c:dLbl>
            <c:dLbl>
              <c:idx val="2"/>
              <c:layout>
                <c:manualLayout>
                  <c:x val="-2.2215573794844377E-2"/>
                  <c:y val="-5.930046468865505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271-40CB-8E16-93DC0616B2E7}"/>
                </c:ext>
                <c:ext xmlns:c15="http://schemas.microsoft.com/office/drawing/2012/chart" uri="{CE6537A1-D6FC-4f65-9D91-7224C49458BB}"/>
              </c:extLst>
            </c:dLbl>
            <c:dLbl>
              <c:idx val="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BAE-4BA3-8CED-F37926BEC026}"/>
                </c:ext>
                <c:ext xmlns:c15="http://schemas.microsoft.com/office/drawing/2012/chart" uri="{CE6537A1-D6FC-4f65-9D91-7224C49458BB}"/>
              </c:extLst>
            </c:dLbl>
            <c:dLbl>
              <c:idx val="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A271-40CB-8E16-93DC0616B2E7}"/>
                </c:ext>
                <c:ext xmlns:c15="http://schemas.microsoft.com/office/drawing/2012/chart" uri="{CE6537A1-D6FC-4f65-9D91-7224C49458BB}"/>
              </c:extLst>
            </c:dLbl>
            <c:dLbl>
              <c:idx val="11"/>
              <c:layout>
                <c:manualLayout>
                  <c:x val="-1.891542071451523E-2"/>
                  <c:y val="3.07479185912982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271-40CB-8E16-93DC0616B2E7}"/>
                </c:ext>
                <c:ext xmlns:c15="http://schemas.microsoft.com/office/drawing/2012/chart" uri="{CE6537A1-D6FC-4f65-9D91-7224C49458BB}"/>
              </c:extLst>
            </c:dLbl>
            <c:dLbl>
              <c:idx val="47"/>
              <c:layout>
                <c:manualLayout>
                  <c:x val="-6.996324530297862E-3"/>
                  <c:y val="6.07640463512826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A271-40CB-8E16-93DC0616B2E7}"/>
                </c:ext>
                <c:ext xmlns:c15="http://schemas.microsoft.com/office/drawing/2012/chart" uri="{CE6537A1-D6FC-4f65-9D91-7224C49458BB}"/>
              </c:extLst>
            </c:dLbl>
            <c:dLbl>
              <c:idx val="5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A271-40CB-8E16-93DC0616B2E7}"/>
                </c:ext>
                <c:ext xmlns:c15="http://schemas.microsoft.com/office/drawing/2012/chart" uri="{CE6537A1-D6FC-4f65-9D91-7224C49458BB}"/>
              </c:extLst>
            </c:dLbl>
            <c:dLbl>
              <c:idx val="5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A271-40CB-8E16-93DC0616B2E7}"/>
                </c:ext>
                <c:ext xmlns:c15="http://schemas.microsoft.com/office/drawing/2012/chart" uri="{CE6537A1-D6FC-4f65-9D91-7224C49458BB}"/>
              </c:extLst>
            </c:dLbl>
            <c:dLbl>
              <c:idx val="57"/>
              <c:layout>
                <c:manualLayout>
                  <c:x val="-2.0015471741291719E-2"/>
                  <c:y val="-9.68206243886355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A271-40CB-8E16-93DC0616B2E7}"/>
                </c:ext>
                <c:ext xmlns:c15="http://schemas.microsoft.com/office/drawing/2012/chart" uri="{CE6537A1-D6FC-4f65-9D91-7224C49458BB}"/>
              </c:extLst>
            </c:dLbl>
            <c:dLbl>
              <c:idx val="60"/>
              <c:delete val="1"/>
              <c:extLst xmlns:c16r2="http://schemas.microsoft.com/office/drawing/2015/06/chart">
                <c:ext xmlns:c16="http://schemas.microsoft.com/office/drawing/2014/chart" uri="{C3380CC4-5D6E-409C-BE32-E72D297353CC}">
                  <c16:uniqueId val="{00000001-C6E0-4D06-9C1F-83F176EDB56D}"/>
                </c:ext>
                <c:ext xmlns:c15="http://schemas.microsoft.com/office/drawing/2012/chart" uri="{CE6537A1-D6FC-4f65-9D91-7224C49458BB}"/>
              </c:extLst>
            </c:dLbl>
            <c:dLbl>
              <c:idx val="61"/>
              <c:layout>
                <c:manualLayout>
                  <c:x val="-2.8815879955502503E-2"/>
                  <c:y val="-5.17964327486589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455-4E84-9EAE-75CB3559FED7}"/>
                </c:ext>
                <c:ext xmlns:c15="http://schemas.microsoft.com/office/drawing/2012/chart" uri="{CE6537A1-D6FC-4f65-9D91-7224C49458BB}"/>
              </c:extLst>
            </c:dLbl>
            <c:dLbl>
              <c:idx val="6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943-4446-AD92-983A99A5D14D}"/>
                </c:ext>
                <c:ext xmlns:c15="http://schemas.microsoft.com/office/drawing/2012/chart" uri="{CE6537A1-D6FC-4f65-9D91-7224C49458BB}"/>
              </c:extLst>
            </c:dLbl>
            <c:dLbl>
              <c:idx val="6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461-4928-AC1F-DDEA027FFCC6}"/>
                </c:ext>
                <c:ext xmlns:c15="http://schemas.microsoft.com/office/drawing/2012/chart" uri="{CE6537A1-D6FC-4f65-9D91-7224C49458BB}"/>
              </c:extLst>
            </c:dLbl>
            <c:dLbl>
              <c:idx val="6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D0-4CDF-93A4-EB96D16D2486}"/>
                </c:ext>
                <c:ext xmlns:c15="http://schemas.microsoft.com/office/drawing/2012/chart" uri="{CE6537A1-D6FC-4f65-9D91-7224C49458BB}"/>
              </c:extLst>
            </c:dLbl>
            <c:dLbl>
              <c:idx val="65"/>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689-4979-9FD0-21E92BAD24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-35</c:v>
                </c:pt>
                <c:pt idx="1">
                  <c:v>-33</c:v>
                </c:pt>
                <c:pt idx="2">
                  <c:v>-32</c:v>
                </c:pt>
                <c:pt idx="3">
                  <c:v>-40</c:v>
                </c:pt>
                <c:pt idx="4">
                  <c:v>-58</c:v>
                </c:pt>
              </c:numCache>
            </c:numRef>
          </c:val>
          <c:smooth val="0"/>
          <c:extLst xmlns:c16r2="http://schemas.microsoft.com/office/drawing/2015/06/chart">
            <c:ext xmlns:c16="http://schemas.microsoft.com/office/drawing/2014/chart" uri="{C3380CC4-5D6E-409C-BE32-E72D297353CC}">
              <c16:uniqueId val="{00000000-A271-40CB-8E16-93DC0616B2E7}"/>
            </c:ext>
          </c:extLst>
        </c:ser>
        <c:dLbls>
          <c:showLegendKey val="0"/>
          <c:showVal val="0"/>
          <c:showCatName val="0"/>
          <c:showSerName val="0"/>
          <c:showPercent val="0"/>
          <c:showBubbleSize val="0"/>
        </c:dLbls>
        <c:smooth val="0"/>
        <c:axId val="-1040884400"/>
        <c:axId val="-1040884944"/>
      </c:lineChart>
      <c:dateAx>
        <c:axId val="-1040884400"/>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mmm\-yy" sourceLinked="1"/>
        <c:majorTickMark val="none"/>
        <c:minorTickMark val="none"/>
        <c:tickLblPos val="high"/>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crossAx val="-1040884944"/>
        <c:crosses val="autoZero"/>
        <c:auto val="1"/>
        <c:lblOffset val="100"/>
        <c:baseTimeUnit val="months"/>
      </c:dateAx>
      <c:valAx>
        <c:axId val="-1040884944"/>
        <c:scaling>
          <c:orientation val="minMax"/>
          <c:max val="0"/>
          <c:min val="-70"/>
        </c:scaling>
        <c:delete val="1"/>
        <c:axPos val="l"/>
        <c:majorGridlines>
          <c:spPr>
            <a:ln w="9525" cap="flat" cmpd="sng" algn="ctr">
              <a:solidFill>
                <a:schemeClr val="tx1">
                  <a:lumMod val="15000"/>
                  <a:lumOff val="85000"/>
                  <a:alpha val="32000"/>
                </a:schemeClr>
              </a:solidFill>
              <a:round/>
            </a:ln>
            <a:effectLst/>
          </c:spPr>
        </c:majorGridlines>
        <c:numFmt formatCode="General" sourceLinked="1"/>
        <c:majorTickMark val="out"/>
        <c:minorTickMark val="none"/>
        <c:tickLblPos val="nextTo"/>
        <c:crossAx val="-1040884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915A-413E-8B10-3CBC9118499E}"/>
              </c:ext>
            </c:extLst>
          </c:dPt>
          <c:dLbls>
            <c:dLbl>
              <c:idx val="1"/>
              <c:layout>
                <c:manualLayout>
                  <c:x val="-0.15236492710373953"/>
                  <c:y val="-0.1461831103947737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79-4FA8-8ADE-2B743D6218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Είναι ευθύνη της Κυβέρνησης</c:v>
                </c:pt>
                <c:pt idx="1">
                  <c:v>Eίναι αποτέλεσμα των διεθνών εξελίξεων</c:v>
                </c:pt>
                <c:pt idx="2">
                  <c:v>ΔΓ/ΔΑ (αυθ.)</c:v>
                </c:pt>
              </c:strCache>
            </c:strRef>
          </c:cat>
          <c:val>
            <c:numRef>
              <c:f>Sheet1!$B$2:$B$4</c:f>
              <c:numCache>
                <c:formatCode>0</c:formatCode>
                <c:ptCount val="3"/>
                <c:pt idx="0">
                  <c:v>41.2</c:v>
                </c:pt>
                <c:pt idx="1">
                  <c:v>56.4</c:v>
                </c:pt>
                <c:pt idx="2">
                  <c:v>2.5</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0.10852581922151183"/>
          <c:w val="0.95804544923981727"/>
          <c:h val="0.10757805350096769"/>
        </c:manualLayout>
      </c:layout>
      <c:overlay val="0"/>
      <c:spPr>
        <a:solidFill>
          <a:schemeClr val="lt1">
            <a:alpha val="50000"/>
          </a:schemeClr>
        </a:solid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a:t>
            </a:r>
            <a:r>
              <a:rPr lang="el-GR" sz="1200" baseline="0" dirty="0">
                <a:solidFill>
                  <a:schemeClr val="tx1">
                    <a:lumMod val="75000"/>
                    <a:lumOff val="25000"/>
                  </a:schemeClr>
                </a:solidFill>
              </a:rPr>
              <a:t> στοιχεία</a:t>
            </a:r>
            <a:endParaRPr lang="en-US" sz="1200" dirty="0">
              <a:solidFill>
                <a:schemeClr val="tx1">
                  <a:lumMod val="75000"/>
                  <a:lumOff val="25000"/>
                </a:schemeClr>
              </a:solidFill>
            </a:endParaRPr>
          </a:p>
        </c:rich>
      </c:tx>
      <c:layout>
        <c:manualLayout>
          <c:xMode val="edge"/>
          <c:yMode val="edge"/>
          <c:x val="0.40869599874890655"/>
          <c:y val="5.3445240091168321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3.664612658620995E-2"/>
          <c:y val="0.11750209572673743"/>
          <c:w val="0.92770682321050557"/>
          <c:h val="0.63509273380398812"/>
        </c:manualLayout>
      </c:layout>
      <c:lineChart>
        <c:grouping val="standard"/>
        <c:varyColors val="0"/>
        <c:ser>
          <c:idx val="0"/>
          <c:order val="0"/>
          <c:tx>
            <c:strRef>
              <c:f>Sheet1!$B$1</c:f>
              <c:strCache>
                <c:ptCount val="1"/>
                <c:pt idx="0">
                  <c:v>Προς τη σωστή</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552D-48F6-8837-481C8CADD869}"/>
              </c:ext>
            </c:extLst>
          </c:dPt>
          <c:dPt>
            <c:idx val="1"/>
            <c:marker>
              <c:symbol val="none"/>
            </c:marker>
            <c:bubble3D val="0"/>
            <c:extLst xmlns:c16r2="http://schemas.microsoft.com/office/drawing/2015/06/chart">
              <c:ext xmlns:c16="http://schemas.microsoft.com/office/drawing/2014/chart" uri="{C3380CC4-5D6E-409C-BE32-E72D297353CC}">
                <c16:uniqueId val="{00000001-552D-48F6-8837-481C8CADD869}"/>
              </c:ext>
            </c:extLst>
          </c:dPt>
          <c:dPt>
            <c:idx val="2"/>
            <c:marker>
              <c:symbol val="none"/>
            </c:marker>
            <c:bubble3D val="0"/>
            <c:extLst xmlns:c16r2="http://schemas.microsoft.com/office/drawing/2015/06/chart">
              <c:ext xmlns:c16="http://schemas.microsoft.com/office/drawing/2014/chart" uri="{C3380CC4-5D6E-409C-BE32-E72D297353CC}">
                <c16:uniqueId val="{00000002-552D-48F6-8837-481C8CADD869}"/>
              </c:ext>
            </c:extLst>
          </c:dPt>
          <c:dPt>
            <c:idx val="3"/>
            <c:marker>
              <c:symbol val="none"/>
            </c:marker>
            <c:bubble3D val="0"/>
            <c:extLst xmlns:c16r2="http://schemas.microsoft.com/office/drawing/2015/06/chart">
              <c:ext xmlns:c16="http://schemas.microsoft.com/office/drawing/2014/chart" uri="{C3380CC4-5D6E-409C-BE32-E72D297353CC}">
                <c16:uniqueId val="{00000003-552D-48F6-8837-481C8CADD869}"/>
              </c:ext>
            </c:extLst>
          </c:dPt>
          <c:dLbls>
            <c:dLbl>
              <c:idx val="0"/>
              <c:layout>
                <c:manualLayout>
                  <c:x val="-2.3942961990862252E-2"/>
                  <c:y val="9.18390794240092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52D-48F6-8837-481C8CADD869}"/>
                </c:ext>
                <c:ext xmlns:c15="http://schemas.microsoft.com/office/drawing/2012/chart" uri="{CE6537A1-D6FC-4f65-9D91-7224C49458BB}"/>
              </c:extLst>
            </c:dLbl>
            <c:dLbl>
              <c:idx val="1"/>
              <c:layout>
                <c:manualLayout>
                  <c:x val="-2.8572591620491881E-2"/>
                  <c:y val="6.8950835330798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52D-48F6-8837-481C8CADD869}"/>
                </c:ext>
                <c:ext xmlns:c15="http://schemas.microsoft.com/office/drawing/2012/chart" uri="{CE6537A1-D6FC-4f65-9D91-7224C49458BB}"/>
              </c:extLst>
            </c:dLbl>
            <c:dLbl>
              <c:idx val="2"/>
              <c:layout>
                <c:manualLayout>
                  <c:x val="-2.2399752114319042E-2"/>
                  <c:y val="6.32287743074953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52D-48F6-8837-481C8CADD869}"/>
                </c:ext>
                <c:ext xmlns:c15="http://schemas.microsoft.com/office/drawing/2012/chart" uri="{CE6537A1-D6FC-4f65-9D91-7224C49458BB}"/>
              </c:extLst>
            </c:dLbl>
            <c:dLbl>
              <c:idx val="3"/>
              <c:layout>
                <c:manualLayout>
                  <c:x val="-3.4745431126664839E-2"/>
                  <c:y val="9.17214152889497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52D-48F6-8837-481C8CADD869}"/>
                </c:ext>
                <c:ext xmlns:c15="http://schemas.microsoft.com/office/drawing/2012/chart" uri="{CE6537A1-D6FC-4f65-9D91-7224C49458BB}"/>
              </c:extLst>
            </c:dLbl>
            <c:dLbl>
              <c:idx val="4"/>
              <c:layout>
                <c:manualLayout>
                  <c:x val="-3.1659011373578301E-2"/>
                  <c:y val="0.1261714455638257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C85-4973-B6AC-48C05735D29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40</c:v>
                </c:pt>
                <c:pt idx="1">
                  <c:v>40</c:v>
                </c:pt>
                <c:pt idx="2">
                  <c:v>39</c:v>
                </c:pt>
                <c:pt idx="3">
                  <c:v>35</c:v>
                </c:pt>
                <c:pt idx="4">
                  <c:v>30</c:v>
                </c:pt>
              </c:numCache>
            </c:numRef>
          </c:val>
          <c:smooth val="0"/>
          <c:extLst xmlns:c16r2="http://schemas.microsoft.com/office/drawing/2015/06/chart">
            <c:ext xmlns:c16="http://schemas.microsoft.com/office/drawing/2014/chart" uri="{C3380CC4-5D6E-409C-BE32-E72D297353CC}">
              <c16:uniqueId val="{00000004-552D-48F6-8837-481C8CADD869}"/>
            </c:ext>
          </c:extLst>
        </c:ser>
        <c:ser>
          <c:idx val="1"/>
          <c:order val="1"/>
          <c:tx>
            <c:strRef>
              <c:f>Sheet1!$C$1</c:f>
              <c:strCache>
                <c:ptCount val="1"/>
                <c:pt idx="0">
                  <c:v>Προς τη λάθος</c:v>
                </c:pt>
              </c:strCache>
            </c:strRef>
          </c:tx>
          <c:spPr>
            <a:ln w="22225" cap="rnd">
              <a:solidFill>
                <a:schemeClr val="accent2"/>
              </a:solidFill>
              <a:round/>
            </a:ln>
            <a:effectLst/>
          </c:spPr>
          <c:marker>
            <c:symbol val="none"/>
          </c:marker>
          <c:dLbls>
            <c:dLbl>
              <c:idx val="0"/>
              <c:layout>
                <c:manualLayout>
                  <c:x val="-1.4683702731602993E-2"/>
                  <c:y val="-6.89508353307982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A23-469D-A076-E70E87E5020B}"/>
                </c:ext>
                <c:ext xmlns:c15="http://schemas.microsoft.com/office/drawing/2012/chart" uri="{CE6537A1-D6FC-4f65-9D91-7224C49458BB}"/>
              </c:extLst>
            </c:dLbl>
            <c:dLbl>
              <c:idx val="1"/>
              <c:layout>
                <c:manualLayout>
                  <c:x val="-2.0856542237775832E-2"/>
                  <c:y val="-7.467289635410095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A23-469D-A076-E70E87E5020B}"/>
                </c:ext>
                <c:ext xmlns:c15="http://schemas.microsoft.com/office/drawing/2012/chart" uri="{CE6537A1-D6FC-4f65-9D91-7224C49458BB}"/>
              </c:extLst>
            </c:dLbl>
            <c:dLbl>
              <c:idx val="2"/>
              <c:layout>
                <c:manualLayout>
                  <c:x val="-2.3942961990862311E-2"/>
                  <c:y val="-6.89508353307982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52D-48F6-8837-481C8CADD869}"/>
                </c:ext>
                <c:ext xmlns:c15="http://schemas.microsoft.com/office/drawing/2012/chart" uri="{CE6537A1-D6FC-4f65-9D91-7224C49458BB}"/>
              </c:extLst>
            </c:dLbl>
            <c:dLbl>
              <c:idx val="3"/>
              <c:layout>
                <c:manualLayout>
                  <c:x val="-3.2060245941479534E-2"/>
                  <c:y val="-8.16475030187251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52D-48F6-8837-481C8CADD869}"/>
                </c:ext>
                <c:ext xmlns:c15="http://schemas.microsoft.com/office/drawing/2012/chart" uri="{CE6537A1-D6FC-4f65-9D91-7224C49458BB}"/>
              </c:extLst>
            </c:dLbl>
            <c:dLbl>
              <c:idx val="4"/>
              <c:layout>
                <c:manualLayout>
                  <c:x val="-3.0115797837586538E-2"/>
                  <c:y val="-7.34813135240865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C85-4973-B6AC-48C05735D29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51</c:v>
                </c:pt>
                <c:pt idx="1">
                  <c:v>52</c:v>
                </c:pt>
                <c:pt idx="2">
                  <c:v>53</c:v>
                </c:pt>
                <c:pt idx="3">
                  <c:v>57</c:v>
                </c:pt>
                <c:pt idx="4">
                  <c:v>61</c:v>
                </c:pt>
              </c:numCache>
            </c:numRef>
          </c:val>
          <c:smooth val="0"/>
          <c:extLst xmlns:c16r2="http://schemas.microsoft.com/office/drawing/2015/06/chart">
            <c:ext xmlns:c16="http://schemas.microsoft.com/office/drawing/2014/chart" uri="{C3380CC4-5D6E-409C-BE32-E72D297353CC}">
              <c16:uniqueId val="{00000006-552D-48F6-8837-481C8CADD869}"/>
            </c:ext>
          </c:extLst>
        </c:ser>
        <c:dLbls>
          <c:showLegendKey val="0"/>
          <c:showVal val="0"/>
          <c:showCatName val="0"/>
          <c:showSerName val="0"/>
          <c:showPercent val="0"/>
          <c:showBubbleSize val="0"/>
        </c:dLbls>
        <c:smooth val="0"/>
        <c:axId val="-1157824816"/>
        <c:axId val="-1157816112"/>
      </c:lineChart>
      <c:dateAx>
        <c:axId val="-115782481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157816112"/>
        <c:crosses val="autoZero"/>
        <c:auto val="1"/>
        <c:lblOffset val="100"/>
        <c:baseTimeUnit val="months"/>
      </c:dateAx>
      <c:valAx>
        <c:axId val="-1157816112"/>
        <c:scaling>
          <c:orientation val="minMax"/>
          <c:max val="80"/>
          <c:min val="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15782481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a:t>
            </a:r>
            <a:r>
              <a:rPr lang="el-GR" sz="1400" baseline="0" dirty="0">
                <a:solidFill>
                  <a:schemeClr val="tx1">
                    <a:lumMod val="75000"/>
                    <a:lumOff val="25000"/>
                  </a:schemeClr>
                </a:solidFill>
              </a:rPr>
              <a:t> πολιτική </a:t>
            </a:r>
            <a:r>
              <a:rPr lang="el-GR" sz="1400" baseline="0" dirty="0" err="1">
                <a:solidFill>
                  <a:schemeClr val="tx1">
                    <a:lumMod val="75000"/>
                    <a:lumOff val="25000"/>
                  </a:schemeClr>
                </a:solidFill>
              </a:rPr>
              <a:t>αυτοτοποθέτηση</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Είναι ευθύνη της Κυβέρνησης</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98B0-474A-BF28-595332C819BC}"/>
              </c:ext>
            </c:extLst>
          </c:dPt>
          <c:dPt>
            <c:idx val="1"/>
            <c:marker>
              <c:symbol val="none"/>
            </c:marker>
            <c:bubble3D val="0"/>
            <c:extLst xmlns:c16r2="http://schemas.microsoft.com/office/drawing/2015/06/chart">
              <c:ext xmlns:c16="http://schemas.microsoft.com/office/drawing/2014/chart" uri="{C3380CC4-5D6E-409C-BE32-E72D297353CC}">
                <c16:uniqueId val="{00000003-98B0-474A-BF28-595332C819BC}"/>
              </c:ext>
            </c:extLst>
          </c:dPt>
          <c:dPt>
            <c:idx val="2"/>
            <c:marker>
              <c:symbol val="none"/>
            </c:marker>
            <c:bubble3D val="0"/>
            <c:extLst xmlns:c16r2="http://schemas.microsoft.com/office/drawing/2015/06/chart">
              <c:ext xmlns:c16="http://schemas.microsoft.com/office/drawing/2014/chart" uri="{C3380CC4-5D6E-409C-BE32-E72D297353CC}">
                <c16:uniqueId val="{00000005-98B0-474A-BF28-595332C819BC}"/>
              </c:ext>
            </c:extLst>
          </c:dPt>
          <c:dPt>
            <c:idx val="3"/>
            <c:marker>
              <c:symbol val="none"/>
            </c:marker>
            <c:bubble3D val="0"/>
            <c:extLst xmlns:c16r2="http://schemas.microsoft.com/office/drawing/2015/06/chart">
              <c:ext xmlns:c16="http://schemas.microsoft.com/office/drawing/2014/chart" uri="{C3380CC4-5D6E-409C-BE32-E72D297353CC}">
                <c16:uniqueId val="{00000007-98B0-474A-BF28-595332C819BC}"/>
              </c:ext>
            </c:extLst>
          </c:dPt>
          <c:dLbls>
            <c:dLbl>
              <c:idx val="0"/>
              <c:layout>
                <c:manualLayout>
                  <c:x val="-2.252794260467552E-2"/>
                  <c:y val="6.917835004662735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B0-474A-BF28-595332C819BC}"/>
                </c:ext>
                <c:ext xmlns:c15="http://schemas.microsoft.com/office/drawing/2012/chart" uri="{CE6537A1-D6FC-4f65-9D91-7224C49458BB}"/>
              </c:extLst>
            </c:dLbl>
            <c:dLbl>
              <c:idx val="1"/>
              <c:layout>
                <c:manualLayout>
                  <c:x val="-3.7146642207136975E-2"/>
                  <c:y val="-5.72127286465328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B0-474A-BF28-595332C819BC}"/>
                </c:ext>
                <c:ext xmlns:c15="http://schemas.microsoft.com/office/drawing/2012/chart" uri="{CE6537A1-D6FC-4f65-9D91-7224C49458BB}"/>
              </c:extLst>
            </c:dLbl>
            <c:dLbl>
              <c:idx val="2"/>
              <c:layout>
                <c:manualLayout>
                  <c:x val="-3.2059025790383347E-2"/>
                  <c:y val="7.72774132982975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B0-474A-BF28-595332C819BC}"/>
                </c:ext>
                <c:ext xmlns:c15="http://schemas.microsoft.com/office/drawing/2012/chart" uri="{CE6537A1-D6FC-4f65-9D91-7224C49458BB}"/>
              </c:extLst>
            </c:dLbl>
            <c:dLbl>
              <c:idx val="3"/>
              <c:layout>
                <c:manualLayout>
                  <c:x val="-3.2059067147044137E-2"/>
                  <c:y val="0.1058515993976489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8B0-474A-BF28-595332C819BC}"/>
                </c:ext>
                <c:ext xmlns:c15="http://schemas.microsoft.com/office/drawing/2012/chart" uri="{CE6537A1-D6FC-4f65-9D91-7224C49458BB}"/>
              </c:extLst>
            </c:dLbl>
            <c:dLbl>
              <c:idx val="4"/>
              <c:layout>
                <c:manualLayout>
                  <c:x val="-4.6613404251370005E-2"/>
                  <c:y val="7.05731890097483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B82-44E2-8FA8-98AE5A929441}"/>
                </c:ext>
                <c:ext xmlns:c15="http://schemas.microsoft.com/office/drawing/2012/chart" uri="{CE6537A1-D6FC-4f65-9D91-7224C49458BB}"/>
              </c:extLst>
            </c:dLbl>
            <c:dLbl>
              <c:idx val="5"/>
              <c:layout>
                <c:manualLayout>
                  <c:x val="-2.4352525954311029E-2"/>
                  <c:y val="8.5370072498004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C1F-4F42-AA50-CDE6AFD0C60F}"/>
                </c:ext>
                <c:ext xmlns:c15="http://schemas.microsoft.com/office/drawing/2012/chart" uri="{CE6537A1-D6FC-4f65-9D91-7224C49458BB}"/>
              </c:extLst>
            </c:dLbl>
            <c:dLbl>
              <c:idx val="11"/>
              <c:layout>
                <c:manualLayout>
                  <c:x val="-3.6524071165088545E-2"/>
                  <c:y val="8.8165359613006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0AE-4C0F-B95A-776CEB3A16E8}"/>
                </c:ext>
                <c:ext xmlns:c15="http://schemas.microsoft.com/office/drawing/2012/chart" uri="{CE6537A1-D6FC-4f65-9D91-7224C49458BB}"/>
              </c:extLst>
            </c:dLbl>
            <c:dLbl>
              <c:idx val="12"/>
              <c:layout>
                <c:manualLayout>
                  <c:x val="-2.7593980415678145E-2"/>
                  <c:y val="6.09454938262343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778-44B2-9764-66BC5F4D719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63</c:v>
                </c:pt>
                <c:pt idx="1">
                  <c:v>57</c:v>
                </c:pt>
                <c:pt idx="2">
                  <c:v>38</c:v>
                </c:pt>
                <c:pt idx="3">
                  <c:v>17</c:v>
                </c:pt>
                <c:pt idx="4">
                  <c:v>31</c:v>
                </c:pt>
              </c:numCache>
            </c:numRef>
          </c:val>
          <c:smooth val="0"/>
          <c:extLst xmlns:c16r2="http://schemas.microsoft.com/office/drawing/2015/06/chart">
            <c:ext xmlns:c16="http://schemas.microsoft.com/office/drawing/2014/chart" uri="{C3380CC4-5D6E-409C-BE32-E72D297353CC}">
              <c16:uniqueId val="{00000008-98B0-474A-BF28-595332C819BC}"/>
            </c:ext>
          </c:extLst>
        </c:ser>
        <c:ser>
          <c:idx val="1"/>
          <c:order val="1"/>
          <c:tx>
            <c:strRef>
              <c:f>Sheet1!$C$1</c:f>
              <c:strCache>
                <c:ptCount val="1"/>
                <c:pt idx="0">
                  <c:v>Eίναι αποτέλεσμα των διεθνών εξελίξεων</c:v>
                </c:pt>
              </c:strCache>
            </c:strRef>
          </c:tx>
          <c:spPr>
            <a:ln w="22225" cap="rnd">
              <a:solidFill>
                <a:schemeClr val="accent2"/>
              </a:solidFill>
              <a:round/>
            </a:ln>
            <a:effectLst/>
          </c:spPr>
          <c:marker>
            <c:symbol val="none"/>
          </c:marker>
          <c:dLbls>
            <c:dLbl>
              <c:idx val="0"/>
              <c:layout>
                <c:manualLayout>
                  <c:x val="-2.9139520136181433E-2"/>
                  <c:y val="8.56531987068210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B82-44E2-8FA8-98AE5A929441}"/>
                </c:ext>
                <c:ext xmlns:c15="http://schemas.microsoft.com/office/drawing/2012/chart" uri="{CE6537A1-D6FC-4f65-9D91-7224C49458BB}"/>
              </c:extLst>
            </c:dLbl>
            <c:dLbl>
              <c:idx val="1"/>
              <c:layout>
                <c:manualLayout>
                  <c:x val="-3.7146642207136975E-2"/>
                  <c:y val="9.845846626993606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B82-44E2-8FA8-98AE5A929441}"/>
                </c:ext>
                <c:ext xmlns:c15="http://schemas.microsoft.com/office/drawing/2012/chart" uri="{CE6537A1-D6FC-4f65-9D91-7224C49458BB}"/>
              </c:extLst>
            </c:dLbl>
            <c:dLbl>
              <c:idx val="2"/>
              <c:layout>
                <c:manualLayout>
                  <c:x val="-3.6524071165088545E-2"/>
                  <c:y val="-9.36089041110571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B82-44E2-8FA8-98AE5A929441}"/>
                </c:ext>
                <c:ext xmlns:c15="http://schemas.microsoft.com/office/drawing/2012/chart" uri="{CE6537A1-D6FC-4f65-9D91-7224C49458BB}"/>
              </c:extLst>
            </c:dLbl>
            <c:dLbl>
              <c:idx val="3"/>
              <c:layout>
                <c:manualLayout>
                  <c:x val="-3.7146642207136947E-2"/>
                  <c:y val="-8.11116773635287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B82-44E2-8FA8-98AE5A929441}"/>
                </c:ext>
                <c:ext xmlns:c15="http://schemas.microsoft.com/office/drawing/2012/chart" uri="{CE6537A1-D6FC-4f65-9D91-7224C49458BB}"/>
              </c:extLst>
            </c:dLbl>
            <c:dLbl>
              <c:idx val="4"/>
              <c:layout>
                <c:manualLayout>
                  <c:x val="-4.6613404251370005E-2"/>
                  <c:y val="-5.91618756403519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B82-44E2-8FA8-98AE5A929441}"/>
                </c:ext>
                <c:ext xmlns:c15="http://schemas.microsoft.com/office/drawing/2012/chart" uri="{CE6537A1-D6FC-4f65-9D91-7224C49458BB}"/>
              </c:extLst>
            </c:dLbl>
            <c:dLbl>
              <c:idx val="5"/>
              <c:layout>
                <c:manualLayout>
                  <c:x val="-3.452767607449652E-2"/>
                  <c:y val="-7.9751344407107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C1F-4F42-AA50-CDE6AFD0C60F}"/>
                </c:ext>
                <c:ext xmlns:c15="http://schemas.microsoft.com/office/drawing/2012/chart" uri="{CE6537A1-D6FC-4f65-9D91-7224C49458BB}"/>
              </c:extLst>
            </c:dLbl>
            <c:dLbl>
              <c:idx val="11"/>
              <c:layout>
                <c:manualLayout>
                  <c:x val="-3.6524071165088545E-2"/>
                  <c:y val="-5.00571188522218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0AE-4C0F-B95A-776CEB3A16E8}"/>
                </c:ext>
                <c:ext xmlns:c15="http://schemas.microsoft.com/office/drawing/2012/chart" uri="{CE6537A1-D6FC-4f65-9D91-7224C49458BB}"/>
              </c:extLst>
            </c:dLbl>
            <c:dLbl>
              <c:idx val="12"/>
              <c:layout>
                <c:manualLayout>
                  <c:x val="-2.7593980415678145E-2"/>
                  <c:y val="-0.1208287698978291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778-44B2-9764-66BC5F4D719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34</c:v>
                </c:pt>
                <c:pt idx="1">
                  <c:v>40</c:v>
                </c:pt>
                <c:pt idx="2">
                  <c:v>59</c:v>
                </c:pt>
                <c:pt idx="3">
                  <c:v>82</c:v>
                </c:pt>
                <c:pt idx="4">
                  <c:v>67</c:v>
                </c:pt>
              </c:numCache>
            </c:numRef>
          </c:val>
          <c:smooth val="0"/>
          <c:extLst xmlns:c16r2="http://schemas.microsoft.com/office/drawing/2015/06/chart">
            <c:ext xmlns:c16="http://schemas.microsoft.com/office/drawing/2014/chart" uri="{C3380CC4-5D6E-409C-BE32-E72D297353CC}">
              <c16:uniqueId val="{0000000A-98B0-474A-BF28-595332C819BC}"/>
            </c:ext>
          </c:extLst>
        </c:ser>
        <c:dLbls>
          <c:showLegendKey val="0"/>
          <c:showVal val="0"/>
          <c:showCatName val="0"/>
          <c:showSerName val="0"/>
          <c:showPercent val="0"/>
          <c:showBubbleSize val="0"/>
        </c:dLbls>
        <c:smooth val="0"/>
        <c:axId val="-1040878960"/>
        <c:axId val="-1040883856"/>
      </c:lineChart>
      <c:catAx>
        <c:axId val="-104087896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l-GR"/>
          </a:p>
        </c:txPr>
        <c:crossAx val="-1040883856"/>
        <c:crosses val="autoZero"/>
        <c:auto val="0"/>
        <c:lblAlgn val="ctr"/>
        <c:lblOffset val="100"/>
        <c:noMultiLvlLbl val="0"/>
      </c:catAx>
      <c:valAx>
        <c:axId val="-104088385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4087896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73014139327133476"/>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915A-413E-8B10-3CBC9118499E}"/>
              </c:ext>
            </c:extLst>
          </c:dPt>
          <c:dLbls>
            <c:dLbl>
              <c:idx val="1"/>
              <c:layout>
                <c:manualLayout>
                  <c:x val="-9.9112748486449756E-2"/>
                  <c:y val="-0.260506546699216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79-4FA8-8ADE-2B743D6218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Υπέρ</c:v>
                </c:pt>
                <c:pt idx="1">
                  <c:v>Κατά</c:v>
                </c:pt>
                <c:pt idx="2">
                  <c:v>ΔΓ/ΔΑ (αυθ.)</c:v>
                </c:pt>
              </c:strCache>
            </c:strRef>
          </c:cat>
          <c:val>
            <c:numRef>
              <c:f>Sheet1!$B$2:$B$4</c:f>
              <c:numCache>
                <c:formatCode>0</c:formatCode>
                <c:ptCount val="3"/>
                <c:pt idx="0">
                  <c:v>78</c:v>
                </c:pt>
                <c:pt idx="1">
                  <c:v>18</c:v>
                </c:pt>
                <c:pt idx="2">
                  <c:v>4</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7.367324868263582E-2"/>
          <c:y val="0.10852581922151183"/>
          <c:w val="0.87320958712041841"/>
          <c:h val="0.10757805350096769"/>
        </c:manualLayout>
      </c:layout>
      <c:overlay val="0"/>
      <c:spPr>
        <a:solidFill>
          <a:schemeClr val="lt1">
            <a:alpha val="50000"/>
          </a:schemeClr>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a:t>
            </a:r>
            <a:r>
              <a:rPr lang="el-GR" sz="1200" baseline="0" dirty="0">
                <a:solidFill>
                  <a:schemeClr val="tx1">
                    <a:lumMod val="75000"/>
                    <a:lumOff val="25000"/>
                  </a:schemeClr>
                </a:solidFill>
              </a:rPr>
              <a:t> στοιχεία</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9029591627960449E-2"/>
          <c:y val="0.13534846702856773"/>
          <c:w val="0.9515610394924644"/>
          <c:h val="0.590178677464956"/>
        </c:manualLayout>
      </c:layout>
      <c:lineChart>
        <c:grouping val="standard"/>
        <c:varyColors val="0"/>
        <c:ser>
          <c:idx val="0"/>
          <c:order val="0"/>
          <c:tx>
            <c:strRef>
              <c:f>Sheet1!$B$1</c:f>
              <c:strCache>
                <c:ptCount val="1"/>
                <c:pt idx="0">
                  <c:v>Υπερ</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3E67-4939-948C-DA3F7DD54CAF}"/>
              </c:ext>
            </c:extLst>
          </c:dPt>
          <c:dPt>
            <c:idx val="1"/>
            <c:marker>
              <c:symbol val="none"/>
            </c:marker>
            <c:bubble3D val="0"/>
            <c:extLst xmlns:c16r2="http://schemas.microsoft.com/office/drawing/2015/06/chart">
              <c:ext xmlns:c16="http://schemas.microsoft.com/office/drawing/2014/chart" uri="{C3380CC4-5D6E-409C-BE32-E72D297353CC}">
                <c16:uniqueId val="{00000001-3E67-4939-948C-DA3F7DD54CAF}"/>
              </c:ext>
            </c:extLst>
          </c:dPt>
          <c:dPt>
            <c:idx val="2"/>
            <c:marker>
              <c:symbol val="none"/>
            </c:marker>
            <c:bubble3D val="0"/>
            <c:extLst xmlns:c16r2="http://schemas.microsoft.com/office/drawing/2015/06/chart">
              <c:ext xmlns:c16="http://schemas.microsoft.com/office/drawing/2014/chart" uri="{C3380CC4-5D6E-409C-BE32-E72D297353CC}">
                <c16:uniqueId val="{00000002-3E67-4939-948C-DA3F7DD54CAF}"/>
              </c:ext>
            </c:extLst>
          </c:dPt>
          <c:dPt>
            <c:idx val="3"/>
            <c:marker>
              <c:symbol val="none"/>
            </c:marker>
            <c:bubble3D val="0"/>
            <c:extLst xmlns:c16r2="http://schemas.microsoft.com/office/drawing/2015/06/chart">
              <c:ext xmlns:c16="http://schemas.microsoft.com/office/drawing/2014/chart" uri="{C3380CC4-5D6E-409C-BE32-E72D297353CC}">
                <c16:uniqueId val="{00000003-3E67-4939-948C-DA3F7DD54CA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80</c:v>
                </c:pt>
                <c:pt idx="1">
                  <c:v>82</c:v>
                </c:pt>
                <c:pt idx="2">
                  <c:v>78</c:v>
                </c:pt>
                <c:pt idx="3">
                  <c:v>72</c:v>
                </c:pt>
                <c:pt idx="4">
                  <c:v>78</c:v>
                </c:pt>
              </c:numCache>
            </c:numRef>
          </c:val>
          <c:smooth val="0"/>
          <c:extLst xmlns:c16r2="http://schemas.microsoft.com/office/drawing/2015/06/chart">
            <c:ext xmlns:c16="http://schemas.microsoft.com/office/drawing/2014/chart" uri="{C3380CC4-5D6E-409C-BE32-E72D297353CC}">
              <c16:uniqueId val="{00000004-3E67-4939-948C-DA3F7DD54CAF}"/>
            </c:ext>
          </c:extLst>
        </c:ser>
        <c:ser>
          <c:idx val="1"/>
          <c:order val="1"/>
          <c:tx>
            <c:strRef>
              <c:f>Sheet1!$C$1</c:f>
              <c:strCache>
                <c:ptCount val="1"/>
                <c:pt idx="0">
                  <c:v>Κατά</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15</c:v>
                </c:pt>
                <c:pt idx="1">
                  <c:v>15</c:v>
                </c:pt>
                <c:pt idx="2">
                  <c:v>17</c:v>
                </c:pt>
                <c:pt idx="3">
                  <c:v>21</c:v>
                </c:pt>
                <c:pt idx="4">
                  <c:v>18</c:v>
                </c:pt>
              </c:numCache>
            </c:numRef>
          </c:val>
          <c:smooth val="0"/>
          <c:extLst xmlns:c16r2="http://schemas.microsoft.com/office/drawing/2015/06/chart">
            <c:ext xmlns:c16="http://schemas.microsoft.com/office/drawing/2014/chart" uri="{C3380CC4-5D6E-409C-BE32-E72D297353CC}">
              <c16:uniqueId val="{00000005-3E67-4939-948C-DA3F7DD54CAF}"/>
            </c:ext>
          </c:extLst>
        </c:ser>
        <c:dLbls>
          <c:showLegendKey val="0"/>
          <c:showVal val="0"/>
          <c:showCatName val="0"/>
          <c:showSerName val="0"/>
          <c:showPercent val="0"/>
          <c:showBubbleSize val="0"/>
        </c:dLbls>
        <c:smooth val="0"/>
        <c:axId val="-1040883312"/>
        <c:axId val="-1040882768"/>
      </c:lineChart>
      <c:catAx>
        <c:axId val="-104088331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mn-lt"/>
                <a:ea typeface="+mn-ea"/>
                <a:cs typeface="+mn-cs"/>
              </a:defRPr>
            </a:pPr>
            <a:endParaRPr lang="el-GR"/>
          </a:p>
        </c:txPr>
        <c:crossAx val="-1040882768"/>
        <c:crosses val="autoZero"/>
        <c:auto val="0"/>
        <c:lblAlgn val="ctr"/>
        <c:lblOffset val="100"/>
        <c:noMultiLvlLbl val="0"/>
      </c:catAx>
      <c:valAx>
        <c:axId val="-104088276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408833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9314536946149659"/>
          <c:y val="0.86157476755456275"/>
          <c:w val="0.21370926107700677"/>
          <c:h val="0.1201801332419003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Σύνολο</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399FF">
                  <a:alpha val="80000"/>
                </a:srgbClr>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chemeClr val="accent3">
                  <a:alpha val="80000"/>
                </a:schemeClr>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chemeClr val="accent2">
                  <a:alpha val="80000"/>
                </a:schemeClr>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chemeClr val="bg1">
                  <a:lumMod val="50000"/>
                  <a:alpha val="80000"/>
                </a:schemeClr>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Υπέρ</c:v>
                </c:pt>
                <c:pt idx="1">
                  <c:v>Ούτε-ούτε (αυθ.)</c:v>
                </c:pt>
                <c:pt idx="2">
                  <c:v>Κατά</c:v>
                </c:pt>
                <c:pt idx="3">
                  <c:v>ΔΓ/ΔΑ (αυθ.)</c:v>
                </c:pt>
              </c:strCache>
            </c:strRef>
          </c:cat>
          <c:val>
            <c:numRef>
              <c:f>Sheet1!$B$2:$B$5</c:f>
              <c:numCache>
                <c:formatCode>0</c:formatCode>
                <c:ptCount val="4"/>
                <c:pt idx="0">
                  <c:v>12.6</c:v>
                </c:pt>
                <c:pt idx="1">
                  <c:v>8.9</c:v>
                </c:pt>
                <c:pt idx="2">
                  <c:v>70.400000000000006</c:v>
                </c:pt>
                <c:pt idx="3">
                  <c:v>7.8</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1040876784"/>
        <c:axId val="-1040875696"/>
      </c:barChart>
      <c:catAx>
        <c:axId val="-10408767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1040875696"/>
        <c:crosses val="autoZero"/>
        <c:auto val="1"/>
        <c:lblAlgn val="ctr"/>
        <c:lblOffset val="100"/>
        <c:noMultiLvlLbl val="0"/>
      </c:catAx>
      <c:valAx>
        <c:axId val="-1040875696"/>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0408767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a:t>
            </a:r>
            <a:r>
              <a:rPr lang="el-GR" sz="1400" baseline="0" dirty="0">
                <a:solidFill>
                  <a:schemeClr val="tx1">
                    <a:lumMod val="75000"/>
                    <a:lumOff val="25000"/>
                  </a:schemeClr>
                </a:solidFill>
              </a:rPr>
              <a:t> πολιτική </a:t>
            </a:r>
            <a:r>
              <a:rPr lang="el-GR" sz="1400" baseline="0" dirty="0" err="1">
                <a:solidFill>
                  <a:schemeClr val="tx1">
                    <a:lumMod val="75000"/>
                    <a:lumOff val="25000"/>
                  </a:schemeClr>
                </a:solidFill>
              </a:rPr>
              <a:t>αυτοτοποθέτηση</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Υπέρ</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94B5-49E7-A17D-DBF05D6C894A}"/>
              </c:ext>
            </c:extLst>
          </c:dPt>
          <c:dPt>
            <c:idx val="1"/>
            <c:marker>
              <c:symbol val="none"/>
            </c:marker>
            <c:bubble3D val="0"/>
            <c:extLst xmlns:c16r2="http://schemas.microsoft.com/office/drawing/2015/06/chart">
              <c:ext xmlns:c16="http://schemas.microsoft.com/office/drawing/2014/chart" uri="{C3380CC4-5D6E-409C-BE32-E72D297353CC}">
                <c16:uniqueId val="{00000001-94B5-49E7-A17D-DBF05D6C894A}"/>
              </c:ext>
            </c:extLst>
          </c:dPt>
          <c:dPt>
            <c:idx val="2"/>
            <c:marker>
              <c:symbol val="none"/>
            </c:marker>
            <c:bubble3D val="0"/>
            <c:extLst xmlns:c16r2="http://schemas.microsoft.com/office/drawing/2015/06/chart">
              <c:ext xmlns:c16="http://schemas.microsoft.com/office/drawing/2014/chart" uri="{C3380CC4-5D6E-409C-BE32-E72D297353CC}">
                <c16:uniqueId val="{00000002-94B5-49E7-A17D-DBF05D6C894A}"/>
              </c:ext>
            </c:extLst>
          </c:dPt>
          <c:dPt>
            <c:idx val="3"/>
            <c:marker>
              <c:symbol val="none"/>
            </c:marker>
            <c:bubble3D val="0"/>
            <c:extLst xmlns:c16r2="http://schemas.microsoft.com/office/drawing/2015/06/chart">
              <c:ext xmlns:c16="http://schemas.microsoft.com/office/drawing/2014/chart" uri="{C3380CC4-5D6E-409C-BE32-E72D297353CC}">
                <c16:uniqueId val="{00000003-94B5-49E7-A17D-DBF05D6C894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11.9</c:v>
                </c:pt>
                <c:pt idx="1">
                  <c:v>13</c:v>
                </c:pt>
                <c:pt idx="2">
                  <c:v>7.7</c:v>
                </c:pt>
                <c:pt idx="3">
                  <c:v>10.7</c:v>
                </c:pt>
                <c:pt idx="4">
                  <c:v>15.9</c:v>
                </c:pt>
              </c:numCache>
            </c:numRef>
          </c:val>
          <c:smooth val="0"/>
          <c:extLst xmlns:c16r2="http://schemas.microsoft.com/office/drawing/2015/06/chart">
            <c:ext xmlns:c16="http://schemas.microsoft.com/office/drawing/2014/chart" uri="{C3380CC4-5D6E-409C-BE32-E72D297353CC}">
              <c16:uniqueId val="{00000004-94B5-49E7-A17D-DBF05D6C894A}"/>
            </c:ext>
          </c:extLst>
        </c:ser>
        <c:ser>
          <c:idx val="1"/>
          <c:order val="1"/>
          <c:tx>
            <c:strRef>
              <c:f>Sheet1!$C$1</c:f>
              <c:strCache>
                <c:ptCount val="1"/>
                <c:pt idx="0">
                  <c:v>Κατά</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69.2</c:v>
                </c:pt>
                <c:pt idx="1">
                  <c:v>72.7</c:v>
                </c:pt>
                <c:pt idx="2">
                  <c:v>75.2</c:v>
                </c:pt>
                <c:pt idx="3">
                  <c:v>79.7</c:v>
                </c:pt>
                <c:pt idx="4">
                  <c:v>68.2</c:v>
                </c:pt>
              </c:numCache>
            </c:numRef>
          </c:val>
          <c:smooth val="0"/>
          <c:extLst xmlns:c16r2="http://schemas.microsoft.com/office/drawing/2015/06/chart">
            <c:ext xmlns:c16="http://schemas.microsoft.com/office/drawing/2014/chart" uri="{C3380CC4-5D6E-409C-BE32-E72D297353CC}">
              <c16:uniqueId val="{00000005-94B5-49E7-A17D-DBF05D6C894A}"/>
            </c:ext>
          </c:extLst>
        </c:ser>
        <c:dLbls>
          <c:showLegendKey val="0"/>
          <c:showVal val="0"/>
          <c:showCatName val="0"/>
          <c:showSerName val="0"/>
          <c:showPercent val="0"/>
          <c:showBubbleSize val="0"/>
        </c:dLbls>
        <c:smooth val="0"/>
        <c:axId val="-1037017888"/>
        <c:axId val="-1037015168"/>
      </c:lineChart>
      <c:catAx>
        <c:axId val="-10370178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l-GR"/>
          </a:p>
        </c:txPr>
        <c:crossAx val="-1037015168"/>
        <c:crosses val="autoZero"/>
        <c:auto val="0"/>
        <c:lblAlgn val="ctr"/>
        <c:lblOffset val="100"/>
        <c:noMultiLvlLbl val="0"/>
      </c:catAx>
      <c:valAx>
        <c:axId val="-103701516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701788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478090690345235"/>
          <c:y val="0"/>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915A-413E-8B10-3CBC9118499E}"/>
              </c:ext>
            </c:extLst>
          </c:dPt>
          <c:dLbls>
            <c:dLbl>
              <c:idx val="1"/>
              <c:layout>
                <c:manualLayout>
                  <c:x val="-0.15236492529915202"/>
                  <c:y val="2.7275875468894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79-4FA8-8ADE-2B743D6218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Είναι πιθανό να οδηγήσει σε παγκόσμια σύρραξη</c:v>
                </c:pt>
                <c:pt idx="1">
                  <c:v>θα περιοριστεί σε τοπική κλίμακα ανάμεσα σε Ρωσία και Ουκρανία</c:v>
                </c:pt>
                <c:pt idx="2">
                  <c:v>ΔΓ/ΔΑ (αυθ.)</c:v>
                </c:pt>
              </c:strCache>
            </c:strRef>
          </c:cat>
          <c:val>
            <c:numRef>
              <c:f>Sheet1!$B$2:$B$4</c:f>
              <c:numCache>
                <c:formatCode>0</c:formatCode>
                <c:ptCount val="3"/>
                <c:pt idx="0">
                  <c:v>40.299999999999997</c:v>
                </c:pt>
                <c:pt idx="1">
                  <c:v>52.8</c:v>
                </c:pt>
                <c:pt idx="2">
                  <c:v>6.9</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7.586198027738543E-2"/>
          <c:w val="0.95804544923981727"/>
          <c:h val="0.18379367770392929"/>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a:t>
            </a:r>
            <a:r>
              <a:rPr lang="el-GR" sz="1400" baseline="0" dirty="0">
                <a:solidFill>
                  <a:schemeClr val="tx1">
                    <a:lumMod val="75000"/>
                    <a:lumOff val="25000"/>
                  </a:schemeClr>
                </a:solidFill>
              </a:rPr>
              <a:t> πολιτική </a:t>
            </a:r>
            <a:r>
              <a:rPr lang="el-GR" sz="1400" baseline="0" dirty="0" err="1">
                <a:solidFill>
                  <a:schemeClr val="tx1">
                    <a:lumMod val="75000"/>
                    <a:lumOff val="25000"/>
                  </a:schemeClr>
                </a:solidFill>
              </a:rPr>
              <a:t>αυτοτοποθέτηση</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Είναι πιθανό να οδηγήσει σε παγκόσμια σύρραξη</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358A-44B3-8079-6249EED3E896}"/>
              </c:ext>
            </c:extLst>
          </c:dPt>
          <c:dPt>
            <c:idx val="1"/>
            <c:marker>
              <c:symbol val="none"/>
            </c:marker>
            <c:bubble3D val="0"/>
            <c:extLst xmlns:c16r2="http://schemas.microsoft.com/office/drawing/2015/06/chart">
              <c:ext xmlns:c16="http://schemas.microsoft.com/office/drawing/2014/chart" uri="{C3380CC4-5D6E-409C-BE32-E72D297353CC}">
                <c16:uniqueId val="{00000001-358A-44B3-8079-6249EED3E896}"/>
              </c:ext>
            </c:extLst>
          </c:dPt>
          <c:dPt>
            <c:idx val="2"/>
            <c:marker>
              <c:symbol val="none"/>
            </c:marker>
            <c:bubble3D val="0"/>
            <c:extLst xmlns:c16r2="http://schemas.microsoft.com/office/drawing/2015/06/chart">
              <c:ext xmlns:c16="http://schemas.microsoft.com/office/drawing/2014/chart" uri="{C3380CC4-5D6E-409C-BE32-E72D297353CC}">
                <c16:uniqueId val="{00000002-358A-44B3-8079-6249EED3E896}"/>
              </c:ext>
            </c:extLst>
          </c:dPt>
          <c:dPt>
            <c:idx val="3"/>
            <c:marker>
              <c:symbol val="none"/>
            </c:marker>
            <c:bubble3D val="0"/>
            <c:extLst xmlns:c16r2="http://schemas.microsoft.com/office/drawing/2015/06/chart">
              <c:ext xmlns:c16="http://schemas.microsoft.com/office/drawing/2014/chart" uri="{C3380CC4-5D6E-409C-BE32-E72D297353CC}">
                <c16:uniqueId val="{00000003-358A-44B3-8079-6249EED3E89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35.1</c:v>
                </c:pt>
                <c:pt idx="1">
                  <c:v>34.4</c:v>
                </c:pt>
                <c:pt idx="2">
                  <c:v>43.1</c:v>
                </c:pt>
                <c:pt idx="3">
                  <c:v>35.299999999999997</c:v>
                </c:pt>
                <c:pt idx="4">
                  <c:v>41.1</c:v>
                </c:pt>
              </c:numCache>
            </c:numRef>
          </c:val>
          <c:smooth val="0"/>
          <c:extLst xmlns:c16r2="http://schemas.microsoft.com/office/drawing/2015/06/chart">
            <c:ext xmlns:c16="http://schemas.microsoft.com/office/drawing/2014/chart" uri="{C3380CC4-5D6E-409C-BE32-E72D297353CC}">
              <c16:uniqueId val="{00000008-358A-44B3-8079-6249EED3E896}"/>
            </c:ext>
          </c:extLst>
        </c:ser>
        <c:ser>
          <c:idx val="1"/>
          <c:order val="1"/>
          <c:tx>
            <c:strRef>
              <c:f>Sheet1!$C$1</c:f>
              <c:strCache>
                <c:ptCount val="1"/>
                <c:pt idx="0">
                  <c:v>θα περιοριστεί σε τοπική κλίμακα ανάμεσα σε Ρωσία και Ουκρανία</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57</c:v>
                </c:pt>
                <c:pt idx="1">
                  <c:v>62.3</c:v>
                </c:pt>
                <c:pt idx="2">
                  <c:v>49.8</c:v>
                </c:pt>
                <c:pt idx="3">
                  <c:v>57</c:v>
                </c:pt>
                <c:pt idx="4">
                  <c:v>54.1</c:v>
                </c:pt>
              </c:numCache>
            </c:numRef>
          </c:val>
          <c:smooth val="0"/>
          <c:extLst xmlns:c16r2="http://schemas.microsoft.com/office/drawing/2015/06/chart">
            <c:ext xmlns:c16="http://schemas.microsoft.com/office/drawing/2014/chart" uri="{C3380CC4-5D6E-409C-BE32-E72D297353CC}">
              <c16:uniqueId val="{00000011-358A-44B3-8079-6249EED3E896}"/>
            </c:ext>
          </c:extLst>
        </c:ser>
        <c:dLbls>
          <c:showLegendKey val="0"/>
          <c:showVal val="0"/>
          <c:showCatName val="0"/>
          <c:showSerName val="0"/>
          <c:showPercent val="0"/>
          <c:showBubbleSize val="0"/>
        </c:dLbls>
        <c:smooth val="0"/>
        <c:axId val="-1037013536"/>
        <c:axId val="-1037005920"/>
      </c:lineChart>
      <c:catAx>
        <c:axId val="-10370135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l-GR"/>
          </a:p>
        </c:txPr>
        <c:crossAx val="-1037005920"/>
        <c:crosses val="autoZero"/>
        <c:auto val="0"/>
        <c:lblAlgn val="ctr"/>
        <c:lblOffset val="100"/>
        <c:noMultiLvlLbl val="0"/>
      </c:catAx>
      <c:valAx>
        <c:axId val="-1037005920"/>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70135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Σύνολο</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399FF">
                  <a:alpha val="80000"/>
                </a:srgbClr>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chemeClr val="accent3">
                  <a:alpha val="80000"/>
                </a:schemeClr>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chemeClr val="accent2">
                  <a:alpha val="80000"/>
                </a:schemeClr>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chemeClr val="bg1">
                  <a:lumMod val="50000"/>
                  <a:alpha val="80000"/>
                </a:schemeClr>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Υπέρ</c:v>
                </c:pt>
                <c:pt idx="1">
                  <c:v>Ούτε-ούτε (αυθ.)</c:v>
                </c:pt>
                <c:pt idx="2">
                  <c:v>Κατά</c:v>
                </c:pt>
                <c:pt idx="3">
                  <c:v>ΔΓ/ΔΑ (αυθ.)</c:v>
                </c:pt>
              </c:strCache>
            </c:strRef>
          </c:cat>
          <c:val>
            <c:numRef>
              <c:f>Sheet1!$B$2:$B$5</c:f>
              <c:numCache>
                <c:formatCode>0</c:formatCode>
                <c:ptCount val="4"/>
                <c:pt idx="0">
                  <c:v>60.4</c:v>
                </c:pt>
                <c:pt idx="1">
                  <c:v>3.8</c:v>
                </c:pt>
                <c:pt idx="2">
                  <c:v>29.9</c:v>
                </c:pt>
                <c:pt idx="3">
                  <c:v>5.8</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1037014080"/>
        <c:axId val="-1037009184"/>
      </c:barChart>
      <c:catAx>
        <c:axId val="-10370140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1037009184"/>
        <c:crosses val="autoZero"/>
        <c:auto val="1"/>
        <c:lblAlgn val="ctr"/>
        <c:lblOffset val="100"/>
        <c:noMultiLvlLbl val="0"/>
      </c:catAx>
      <c:valAx>
        <c:axId val="-1037009184"/>
        <c:scaling>
          <c:orientation val="minMax"/>
          <c:max val="70"/>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0370140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a:t>
            </a:r>
            <a:r>
              <a:rPr lang="el-GR" sz="1400" baseline="0" dirty="0">
                <a:solidFill>
                  <a:schemeClr val="tx1">
                    <a:lumMod val="75000"/>
                    <a:lumOff val="25000"/>
                  </a:schemeClr>
                </a:solidFill>
              </a:rPr>
              <a:t> πολιτική </a:t>
            </a:r>
            <a:r>
              <a:rPr lang="el-GR" sz="1400" baseline="0" dirty="0" err="1">
                <a:solidFill>
                  <a:schemeClr val="tx1">
                    <a:lumMod val="75000"/>
                    <a:lumOff val="25000"/>
                  </a:schemeClr>
                </a:solidFill>
              </a:rPr>
              <a:t>αυτοτοποθέτηση</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Υπέρ</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C0FF-4DA5-A955-0D1DC4AFA134}"/>
              </c:ext>
            </c:extLst>
          </c:dPt>
          <c:dPt>
            <c:idx val="1"/>
            <c:marker>
              <c:symbol val="none"/>
            </c:marker>
            <c:bubble3D val="0"/>
            <c:extLst xmlns:c16r2="http://schemas.microsoft.com/office/drawing/2015/06/chart">
              <c:ext xmlns:c16="http://schemas.microsoft.com/office/drawing/2014/chart" uri="{C3380CC4-5D6E-409C-BE32-E72D297353CC}">
                <c16:uniqueId val="{00000001-C0FF-4DA5-A955-0D1DC4AFA134}"/>
              </c:ext>
            </c:extLst>
          </c:dPt>
          <c:dPt>
            <c:idx val="2"/>
            <c:marker>
              <c:symbol val="none"/>
            </c:marker>
            <c:bubble3D val="0"/>
            <c:extLst xmlns:c16r2="http://schemas.microsoft.com/office/drawing/2015/06/chart">
              <c:ext xmlns:c16="http://schemas.microsoft.com/office/drawing/2014/chart" uri="{C3380CC4-5D6E-409C-BE32-E72D297353CC}">
                <c16:uniqueId val="{00000002-C0FF-4DA5-A955-0D1DC4AFA134}"/>
              </c:ext>
            </c:extLst>
          </c:dPt>
          <c:dPt>
            <c:idx val="3"/>
            <c:marker>
              <c:symbol val="none"/>
            </c:marker>
            <c:bubble3D val="0"/>
            <c:extLst xmlns:c16r2="http://schemas.microsoft.com/office/drawing/2015/06/chart">
              <c:ext xmlns:c16="http://schemas.microsoft.com/office/drawing/2014/chart" uri="{C3380CC4-5D6E-409C-BE32-E72D297353CC}">
                <c16:uniqueId val="{00000003-C0FF-4DA5-A955-0D1DC4AFA13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48</c:v>
                </c:pt>
                <c:pt idx="1">
                  <c:v>65</c:v>
                </c:pt>
                <c:pt idx="2">
                  <c:v>65.2</c:v>
                </c:pt>
                <c:pt idx="3">
                  <c:v>76.3</c:v>
                </c:pt>
                <c:pt idx="4">
                  <c:v>63.9</c:v>
                </c:pt>
              </c:numCache>
            </c:numRef>
          </c:val>
          <c:smooth val="0"/>
          <c:extLst xmlns:c16r2="http://schemas.microsoft.com/office/drawing/2015/06/chart">
            <c:ext xmlns:c16="http://schemas.microsoft.com/office/drawing/2014/chart" uri="{C3380CC4-5D6E-409C-BE32-E72D297353CC}">
              <c16:uniqueId val="{00000004-C0FF-4DA5-A955-0D1DC4AFA134}"/>
            </c:ext>
          </c:extLst>
        </c:ser>
        <c:ser>
          <c:idx val="1"/>
          <c:order val="1"/>
          <c:tx>
            <c:strRef>
              <c:f>Sheet1!$C$1</c:f>
              <c:strCache>
                <c:ptCount val="1"/>
                <c:pt idx="0">
                  <c:v>Κατά</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42.5</c:v>
                </c:pt>
                <c:pt idx="1">
                  <c:v>27.6</c:v>
                </c:pt>
                <c:pt idx="2">
                  <c:v>25</c:v>
                </c:pt>
                <c:pt idx="3">
                  <c:v>18.899999999999999</c:v>
                </c:pt>
                <c:pt idx="4">
                  <c:v>31</c:v>
                </c:pt>
              </c:numCache>
            </c:numRef>
          </c:val>
          <c:smooth val="0"/>
          <c:extLst xmlns:c16r2="http://schemas.microsoft.com/office/drawing/2015/06/chart">
            <c:ext xmlns:c16="http://schemas.microsoft.com/office/drawing/2014/chart" uri="{C3380CC4-5D6E-409C-BE32-E72D297353CC}">
              <c16:uniqueId val="{00000005-C0FF-4DA5-A955-0D1DC4AFA134}"/>
            </c:ext>
          </c:extLst>
        </c:ser>
        <c:dLbls>
          <c:showLegendKey val="0"/>
          <c:showVal val="0"/>
          <c:showCatName val="0"/>
          <c:showSerName val="0"/>
          <c:showPercent val="0"/>
          <c:showBubbleSize val="0"/>
        </c:dLbls>
        <c:smooth val="0"/>
        <c:axId val="-1037009728"/>
        <c:axId val="-1037007008"/>
      </c:lineChart>
      <c:catAx>
        <c:axId val="-10370097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l-GR"/>
          </a:p>
        </c:txPr>
        <c:crossAx val="-1037007008"/>
        <c:crosses val="autoZero"/>
        <c:auto val="0"/>
        <c:lblAlgn val="ctr"/>
        <c:lblOffset val="100"/>
        <c:noMultiLvlLbl val="0"/>
      </c:catAx>
      <c:valAx>
        <c:axId val="-103700700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70097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Σύνολο</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399FF">
                  <a:alpha val="80000"/>
                </a:srgbClr>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chemeClr val="accent3">
                  <a:alpha val="80000"/>
                </a:schemeClr>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chemeClr val="accent2">
                  <a:alpha val="80000"/>
                </a:schemeClr>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chemeClr val="bg1">
                  <a:lumMod val="50000"/>
                  <a:alpha val="80000"/>
                </a:schemeClr>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Συμφωνώ</c:v>
                </c:pt>
                <c:pt idx="1">
                  <c:v>Ούτε-ούτε (αυθ.)</c:v>
                </c:pt>
                <c:pt idx="2">
                  <c:v>Διαφωνώ</c:v>
                </c:pt>
                <c:pt idx="3">
                  <c:v>ΔΓ/ΔΑ (αυθ.)</c:v>
                </c:pt>
              </c:strCache>
            </c:strRef>
          </c:cat>
          <c:val>
            <c:numRef>
              <c:f>Sheet1!$B$2:$B$5</c:f>
              <c:numCache>
                <c:formatCode>0</c:formatCode>
                <c:ptCount val="4"/>
                <c:pt idx="0">
                  <c:v>29.4</c:v>
                </c:pt>
                <c:pt idx="1">
                  <c:v>2</c:v>
                </c:pt>
                <c:pt idx="2">
                  <c:v>66.2</c:v>
                </c:pt>
                <c:pt idx="3">
                  <c:v>2.5</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1037011904"/>
        <c:axId val="-1037007552"/>
      </c:barChart>
      <c:catAx>
        <c:axId val="-10370119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1037007552"/>
        <c:crosses val="autoZero"/>
        <c:auto val="1"/>
        <c:lblAlgn val="ctr"/>
        <c:lblOffset val="100"/>
        <c:noMultiLvlLbl val="0"/>
      </c:catAx>
      <c:valAx>
        <c:axId val="-1037007552"/>
        <c:scaling>
          <c:orientation val="minMax"/>
          <c:max val="70"/>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0370119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3399FF">
                  <a:alpha val="70000"/>
                </a:srgbClr>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chemeClr val="accent3">
                  <a:alpha val="70000"/>
                </a:schemeClr>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chemeClr val="accent2">
                  <a:alpha val="70000"/>
                </a:schemeClr>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chemeClr val="bg1">
                  <a:lumMod val="50000"/>
                  <a:alpha val="50000"/>
                </a:schemeClr>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Σε καλύτερη</c:v>
                </c:pt>
                <c:pt idx="1">
                  <c:v>Στην ίδια</c:v>
                </c:pt>
                <c:pt idx="2">
                  <c:v>Σε χειρότερη</c:v>
                </c:pt>
              </c:strCache>
            </c:strRef>
          </c:cat>
          <c:val>
            <c:numRef>
              <c:f>Sheet1!$B$2:$B$4</c:f>
              <c:numCache>
                <c:formatCode>0</c:formatCode>
                <c:ptCount val="3"/>
                <c:pt idx="0">
                  <c:v>13.8</c:v>
                </c:pt>
                <c:pt idx="1">
                  <c:v>30.4</c:v>
                </c:pt>
                <c:pt idx="2">
                  <c:v>55.9</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1157823728"/>
        <c:axId val="-1157823184"/>
      </c:barChart>
      <c:catAx>
        <c:axId val="-11578237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1157823184"/>
        <c:crosses val="autoZero"/>
        <c:auto val="1"/>
        <c:lblAlgn val="ctr"/>
        <c:lblOffset val="100"/>
        <c:noMultiLvlLbl val="0"/>
      </c:catAx>
      <c:valAx>
        <c:axId val="-1157823184"/>
        <c:scaling>
          <c:orientation val="minMax"/>
          <c:max val="70"/>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1578237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a:t>
            </a:r>
            <a:r>
              <a:rPr lang="el-GR" sz="1400" baseline="0" dirty="0">
                <a:solidFill>
                  <a:schemeClr val="tx1">
                    <a:lumMod val="75000"/>
                    <a:lumOff val="25000"/>
                  </a:schemeClr>
                </a:solidFill>
              </a:rPr>
              <a:t> πολιτική </a:t>
            </a:r>
            <a:r>
              <a:rPr lang="el-GR" sz="1400" baseline="0" dirty="0" err="1">
                <a:solidFill>
                  <a:schemeClr val="tx1">
                    <a:lumMod val="75000"/>
                    <a:lumOff val="25000"/>
                  </a:schemeClr>
                </a:solidFill>
              </a:rPr>
              <a:t>αυτοτοποθέτηση</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Συμφωνώ</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62B2-4C7B-82E7-FCCA005B440F}"/>
              </c:ext>
            </c:extLst>
          </c:dPt>
          <c:dPt>
            <c:idx val="1"/>
            <c:marker>
              <c:symbol val="none"/>
            </c:marker>
            <c:bubble3D val="0"/>
            <c:extLst xmlns:c16r2="http://schemas.microsoft.com/office/drawing/2015/06/chart">
              <c:ext xmlns:c16="http://schemas.microsoft.com/office/drawing/2014/chart" uri="{C3380CC4-5D6E-409C-BE32-E72D297353CC}">
                <c16:uniqueId val="{00000001-62B2-4C7B-82E7-FCCA005B440F}"/>
              </c:ext>
            </c:extLst>
          </c:dPt>
          <c:dPt>
            <c:idx val="2"/>
            <c:marker>
              <c:symbol val="none"/>
            </c:marker>
            <c:bubble3D val="0"/>
            <c:extLst xmlns:c16r2="http://schemas.microsoft.com/office/drawing/2015/06/chart">
              <c:ext xmlns:c16="http://schemas.microsoft.com/office/drawing/2014/chart" uri="{C3380CC4-5D6E-409C-BE32-E72D297353CC}">
                <c16:uniqueId val="{00000002-62B2-4C7B-82E7-FCCA005B440F}"/>
              </c:ext>
            </c:extLst>
          </c:dPt>
          <c:dPt>
            <c:idx val="3"/>
            <c:marker>
              <c:symbol val="none"/>
            </c:marker>
            <c:bubble3D val="0"/>
            <c:extLst xmlns:c16r2="http://schemas.microsoft.com/office/drawing/2015/06/chart">
              <c:ext xmlns:c16="http://schemas.microsoft.com/office/drawing/2014/chart" uri="{C3380CC4-5D6E-409C-BE32-E72D297353CC}">
                <c16:uniqueId val="{00000003-62B2-4C7B-82E7-FCCA005B440F}"/>
              </c:ext>
            </c:extLst>
          </c:dPt>
          <c:dLbls>
            <c:dLbl>
              <c:idx val="3"/>
              <c:layout>
                <c:manualLayout>
                  <c:x val="-2.6381902823600787E-2"/>
                  <c:y val="-0.1208287698978291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2B2-4C7B-82E7-FCCA005B440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10.5</c:v>
                </c:pt>
                <c:pt idx="1">
                  <c:v>19.5</c:v>
                </c:pt>
                <c:pt idx="2">
                  <c:v>31.1</c:v>
                </c:pt>
                <c:pt idx="3">
                  <c:v>51.9</c:v>
                </c:pt>
                <c:pt idx="4">
                  <c:v>45</c:v>
                </c:pt>
              </c:numCache>
            </c:numRef>
          </c:val>
          <c:smooth val="0"/>
          <c:extLst xmlns:c16r2="http://schemas.microsoft.com/office/drawing/2015/06/chart">
            <c:ext xmlns:c16="http://schemas.microsoft.com/office/drawing/2014/chart" uri="{C3380CC4-5D6E-409C-BE32-E72D297353CC}">
              <c16:uniqueId val="{00000004-62B2-4C7B-82E7-FCCA005B440F}"/>
            </c:ext>
          </c:extLst>
        </c:ser>
        <c:ser>
          <c:idx val="1"/>
          <c:order val="1"/>
          <c:tx>
            <c:strRef>
              <c:f>Sheet1!$C$1</c:f>
              <c:strCache>
                <c:ptCount val="1"/>
                <c:pt idx="0">
                  <c:v>Διαφωνώ</c:v>
                </c:pt>
              </c:strCache>
            </c:strRef>
          </c:tx>
          <c:spPr>
            <a:ln w="22225" cap="rnd">
              <a:solidFill>
                <a:schemeClr val="accent2"/>
              </a:solidFill>
              <a:round/>
            </a:ln>
            <a:effectLst/>
          </c:spPr>
          <c:marker>
            <c:symbol val="none"/>
          </c:marker>
          <c:dLbls>
            <c:dLbl>
              <c:idx val="3"/>
              <c:layout>
                <c:manualLayout>
                  <c:x val="-1.7196003511762141E-2"/>
                  <c:y val="7.18334401409431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2B2-4C7B-82E7-FCCA005B440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84.5</c:v>
                </c:pt>
                <c:pt idx="1">
                  <c:v>78.7</c:v>
                </c:pt>
                <c:pt idx="2">
                  <c:v>64.5</c:v>
                </c:pt>
                <c:pt idx="3">
                  <c:v>42.5</c:v>
                </c:pt>
                <c:pt idx="4">
                  <c:v>54.1</c:v>
                </c:pt>
              </c:numCache>
            </c:numRef>
          </c:val>
          <c:smooth val="0"/>
          <c:extLst xmlns:c16r2="http://schemas.microsoft.com/office/drawing/2015/06/chart">
            <c:ext xmlns:c16="http://schemas.microsoft.com/office/drawing/2014/chart" uri="{C3380CC4-5D6E-409C-BE32-E72D297353CC}">
              <c16:uniqueId val="{00000005-62B2-4C7B-82E7-FCCA005B440F}"/>
            </c:ext>
          </c:extLst>
        </c:ser>
        <c:dLbls>
          <c:showLegendKey val="0"/>
          <c:showVal val="0"/>
          <c:showCatName val="0"/>
          <c:showSerName val="0"/>
          <c:showPercent val="0"/>
          <c:showBubbleSize val="0"/>
        </c:dLbls>
        <c:smooth val="0"/>
        <c:axId val="-1037004288"/>
        <c:axId val="-1037003744"/>
      </c:lineChart>
      <c:catAx>
        <c:axId val="-10370042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l-GR"/>
          </a:p>
        </c:txPr>
        <c:crossAx val="-1037003744"/>
        <c:crosses val="autoZero"/>
        <c:auto val="0"/>
        <c:lblAlgn val="ctr"/>
        <c:lblOffset val="100"/>
        <c:noMultiLvlLbl val="0"/>
      </c:catAx>
      <c:valAx>
        <c:axId val="-1037003744"/>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700428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478090690345235"/>
          <c:y val="0"/>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FB62-43C2-8AE5-207D6B1E4C23}"/>
              </c:ext>
            </c:extLst>
          </c:dPt>
          <c:dPt>
            <c:idx val="1"/>
            <c:bubble3D val="0"/>
            <c:spPr>
              <a:solidFill>
                <a:schemeClr val="accent2">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3-FB62-43C2-8AE5-207D6B1E4C23}"/>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FB62-43C2-8AE5-207D6B1E4C23}"/>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7-FB62-43C2-8AE5-207D6B1E4C23}"/>
              </c:ext>
            </c:extLst>
          </c:dPt>
          <c:dLbls>
            <c:dLbl>
              <c:idx val="1"/>
              <c:layout>
                <c:manualLayout>
                  <c:x val="-0.1702251086025604"/>
                  <c:y val="1.1692111168503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B62-43C2-8AE5-207D6B1E4C2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Πρέπει να δημιουργήσει δικό της ενιαίο στρατό</c:v>
                </c:pt>
                <c:pt idx="1">
                  <c:v>Να μείνει όπως είναι τώρα</c:v>
                </c:pt>
                <c:pt idx="2">
                  <c:v>ΔΓ/ΔΑ (αυθ)</c:v>
                </c:pt>
              </c:strCache>
            </c:strRef>
          </c:cat>
          <c:val>
            <c:numRef>
              <c:f>Sheet1!$B$2:$B$4</c:f>
              <c:numCache>
                <c:formatCode>0</c:formatCode>
                <c:ptCount val="3"/>
                <c:pt idx="0">
                  <c:v>51.9</c:v>
                </c:pt>
                <c:pt idx="1">
                  <c:v>40.299999999999997</c:v>
                </c:pt>
                <c:pt idx="2">
                  <c:v>7.8</c:v>
                </c:pt>
              </c:numCache>
            </c:numRef>
          </c:val>
          <c:extLst xmlns:c16r2="http://schemas.microsoft.com/office/drawing/2015/06/chart">
            <c:ext xmlns:c16="http://schemas.microsoft.com/office/drawing/2014/chart" uri="{C3380CC4-5D6E-409C-BE32-E72D297353CC}">
              <c16:uniqueId val="{00000008-FB62-43C2-8AE5-207D6B1E4C23}"/>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7.586198027738543E-2"/>
          <c:w val="0.95804544923981727"/>
          <c:h val="0.18379367770392929"/>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a:t>
            </a:r>
            <a:r>
              <a:rPr lang="el-GR" sz="1400" baseline="0" dirty="0">
                <a:solidFill>
                  <a:schemeClr val="tx1">
                    <a:lumMod val="75000"/>
                    <a:lumOff val="25000"/>
                  </a:schemeClr>
                </a:solidFill>
              </a:rPr>
              <a:t> πολιτική </a:t>
            </a:r>
            <a:r>
              <a:rPr lang="el-GR" sz="1400" baseline="0" dirty="0" err="1">
                <a:solidFill>
                  <a:schemeClr val="tx1">
                    <a:lumMod val="75000"/>
                    <a:lumOff val="25000"/>
                  </a:schemeClr>
                </a:solidFill>
              </a:rPr>
              <a:t>αυτοτοποθέτηση</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Πρέπει να δημιουργήσει δικό της ενιαίο στρατό</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39F9-4AB6-A2A9-22A9AD353090}"/>
              </c:ext>
            </c:extLst>
          </c:dPt>
          <c:dPt>
            <c:idx val="1"/>
            <c:marker>
              <c:symbol val="none"/>
            </c:marker>
            <c:bubble3D val="0"/>
            <c:extLst xmlns:c16r2="http://schemas.microsoft.com/office/drawing/2015/06/chart">
              <c:ext xmlns:c16="http://schemas.microsoft.com/office/drawing/2014/chart" uri="{C3380CC4-5D6E-409C-BE32-E72D297353CC}">
                <c16:uniqueId val="{00000001-39F9-4AB6-A2A9-22A9AD353090}"/>
              </c:ext>
            </c:extLst>
          </c:dPt>
          <c:dPt>
            <c:idx val="2"/>
            <c:marker>
              <c:symbol val="none"/>
            </c:marker>
            <c:bubble3D val="0"/>
            <c:extLst xmlns:c16r2="http://schemas.microsoft.com/office/drawing/2015/06/chart">
              <c:ext xmlns:c16="http://schemas.microsoft.com/office/drawing/2014/chart" uri="{C3380CC4-5D6E-409C-BE32-E72D297353CC}">
                <c16:uniqueId val="{00000002-39F9-4AB6-A2A9-22A9AD353090}"/>
              </c:ext>
            </c:extLst>
          </c:dPt>
          <c:dPt>
            <c:idx val="3"/>
            <c:marker>
              <c:symbol val="none"/>
            </c:marker>
            <c:bubble3D val="0"/>
            <c:extLst xmlns:c16r2="http://schemas.microsoft.com/office/drawing/2015/06/chart">
              <c:ext xmlns:c16="http://schemas.microsoft.com/office/drawing/2014/chart" uri="{C3380CC4-5D6E-409C-BE32-E72D297353CC}">
                <c16:uniqueId val="{00000003-39F9-4AB6-A2A9-22A9AD353090}"/>
              </c:ext>
            </c:extLst>
          </c:dPt>
          <c:dLbls>
            <c:dLbl>
              <c:idx val="0"/>
              <c:layout>
                <c:manualLayout>
                  <c:x val="-2.6716685120980015E-2"/>
                  <c:y val="9.27781353624314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9F9-4AB6-A2A9-22A9AD35309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38.700000000000003</c:v>
                </c:pt>
                <c:pt idx="1">
                  <c:v>56.4</c:v>
                </c:pt>
                <c:pt idx="2">
                  <c:v>57.2</c:v>
                </c:pt>
                <c:pt idx="3">
                  <c:v>63.8</c:v>
                </c:pt>
                <c:pt idx="4">
                  <c:v>57.8</c:v>
                </c:pt>
              </c:numCache>
            </c:numRef>
          </c:val>
          <c:smooth val="0"/>
          <c:extLst xmlns:c16r2="http://schemas.microsoft.com/office/drawing/2015/06/chart">
            <c:ext xmlns:c16="http://schemas.microsoft.com/office/drawing/2014/chart" uri="{C3380CC4-5D6E-409C-BE32-E72D297353CC}">
              <c16:uniqueId val="{00000007-39F9-4AB6-A2A9-22A9AD353090}"/>
            </c:ext>
          </c:extLst>
        </c:ser>
        <c:ser>
          <c:idx val="1"/>
          <c:order val="1"/>
          <c:tx>
            <c:strRef>
              <c:f>Sheet1!$C$1</c:f>
              <c:strCache>
                <c:ptCount val="1"/>
                <c:pt idx="0">
                  <c:v>Να μείνει όπως είναι τώρα</c:v>
                </c:pt>
              </c:strCache>
            </c:strRef>
          </c:tx>
          <c:spPr>
            <a:ln w="22225" cap="rnd">
              <a:solidFill>
                <a:schemeClr val="accent2"/>
              </a:solidFill>
              <a:round/>
            </a:ln>
            <a:effectLst/>
          </c:spPr>
          <c:marker>
            <c:symbol val="none"/>
          </c:marker>
          <c:dLbls>
            <c:dLbl>
              <c:idx val="0"/>
              <c:layout>
                <c:manualLayout>
                  <c:x val="-2.6716685120980015E-2"/>
                  <c:y val="-0.1089646118648712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9F9-4AB6-A2A9-22A9AD35309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53</c:v>
                </c:pt>
                <c:pt idx="1">
                  <c:v>37.6</c:v>
                </c:pt>
                <c:pt idx="2">
                  <c:v>35.6</c:v>
                </c:pt>
                <c:pt idx="3">
                  <c:v>31.5</c:v>
                </c:pt>
                <c:pt idx="4">
                  <c:v>32.700000000000003</c:v>
                </c:pt>
              </c:numCache>
            </c:numRef>
          </c:val>
          <c:smooth val="0"/>
          <c:extLst xmlns:c16r2="http://schemas.microsoft.com/office/drawing/2015/06/chart">
            <c:ext xmlns:c16="http://schemas.microsoft.com/office/drawing/2014/chart" uri="{C3380CC4-5D6E-409C-BE32-E72D297353CC}">
              <c16:uniqueId val="{0000000F-39F9-4AB6-A2A9-22A9AD353090}"/>
            </c:ext>
          </c:extLst>
        </c:ser>
        <c:dLbls>
          <c:showLegendKey val="0"/>
          <c:showVal val="0"/>
          <c:showCatName val="0"/>
          <c:showSerName val="0"/>
          <c:showPercent val="0"/>
          <c:showBubbleSize val="0"/>
        </c:dLbls>
        <c:smooth val="0"/>
        <c:axId val="-1037017344"/>
        <c:axId val="-1037016800"/>
      </c:lineChart>
      <c:catAx>
        <c:axId val="-10370173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l-GR"/>
          </a:p>
        </c:txPr>
        <c:crossAx val="-1037016800"/>
        <c:crosses val="autoZero"/>
        <c:auto val="0"/>
        <c:lblAlgn val="ctr"/>
        <c:lblOffset val="100"/>
        <c:noMultiLvlLbl val="0"/>
      </c:catAx>
      <c:valAx>
        <c:axId val="-1037016800"/>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70173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478090690345235"/>
          <c:y val="0"/>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915A-413E-8B10-3CBC9118499E}"/>
              </c:ext>
            </c:extLst>
          </c:dPt>
          <c:dLbls>
            <c:dLbl>
              <c:idx val="1"/>
              <c:layout>
                <c:manualLayout>
                  <c:x val="-0.15236492710373953"/>
                  <c:y val="-0.1461831103947737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79-4FA8-8ADE-2B743D6218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Μέσα στο κάστρο</c:v>
                </c:pt>
                <c:pt idx="1">
                  <c:v>Έξω από το κάστρο</c:v>
                </c:pt>
                <c:pt idx="2">
                  <c:v>ΔΓ/ΔΑ(αυθ.)</c:v>
                </c:pt>
              </c:strCache>
            </c:strRef>
          </c:cat>
          <c:val>
            <c:numRef>
              <c:f>Sheet1!$B$2:$B$4</c:f>
              <c:numCache>
                <c:formatCode>0</c:formatCode>
                <c:ptCount val="3"/>
                <c:pt idx="0">
                  <c:v>46.9</c:v>
                </c:pt>
                <c:pt idx="1">
                  <c:v>49</c:v>
                </c:pt>
                <c:pt idx="2">
                  <c:v>4.0999999999999996</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7.586198027738543E-2"/>
          <c:w val="0.95804544923981727"/>
          <c:h val="0.18379367770392929"/>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a:t>
            </a:r>
            <a:r>
              <a:rPr lang="el-GR" sz="1400" baseline="0" dirty="0">
                <a:solidFill>
                  <a:schemeClr val="tx1">
                    <a:lumMod val="75000"/>
                    <a:lumOff val="25000"/>
                  </a:schemeClr>
                </a:solidFill>
              </a:rPr>
              <a:t> πολιτική </a:t>
            </a:r>
            <a:r>
              <a:rPr lang="el-GR" sz="1400" baseline="0" dirty="0" err="1">
                <a:solidFill>
                  <a:schemeClr val="tx1">
                    <a:lumMod val="75000"/>
                    <a:lumOff val="25000"/>
                  </a:schemeClr>
                </a:solidFill>
              </a:rPr>
              <a:t>αυτοτοποθέτηση</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Μέσα στο κάστρο</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2B80-4DFA-B635-1CA53186AF17}"/>
              </c:ext>
            </c:extLst>
          </c:dPt>
          <c:dPt>
            <c:idx val="1"/>
            <c:marker>
              <c:symbol val="none"/>
            </c:marker>
            <c:bubble3D val="0"/>
            <c:extLst xmlns:c16r2="http://schemas.microsoft.com/office/drawing/2015/06/chart">
              <c:ext xmlns:c16="http://schemas.microsoft.com/office/drawing/2014/chart" uri="{C3380CC4-5D6E-409C-BE32-E72D297353CC}">
                <c16:uniqueId val="{00000001-2B80-4DFA-B635-1CA53186AF17}"/>
              </c:ext>
            </c:extLst>
          </c:dPt>
          <c:dPt>
            <c:idx val="2"/>
            <c:marker>
              <c:symbol val="none"/>
            </c:marker>
            <c:bubble3D val="0"/>
            <c:extLst xmlns:c16r2="http://schemas.microsoft.com/office/drawing/2015/06/chart">
              <c:ext xmlns:c16="http://schemas.microsoft.com/office/drawing/2014/chart" uri="{C3380CC4-5D6E-409C-BE32-E72D297353CC}">
                <c16:uniqueId val="{00000002-2B80-4DFA-B635-1CA53186AF17}"/>
              </c:ext>
            </c:extLst>
          </c:dPt>
          <c:dPt>
            <c:idx val="3"/>
            <c:marker>
              <c:symbol val="none"/>
            </c:marker>
            <c:bubble3D val="0"/>
            <c:extLst xmlns:c16r2="http://schemas.microsoft.com/office/drawing/2015/06/chart">
              <c:ext xmlns:c16="http://schemas.microsoft.com/office/drawing/2014/chart" uri="{C3380CC4-5D6E-409C-BE32-E72D297353CC}">
                <c16:uniqueId val="{00000003-2B80-4DFA-B635-1CA53186AF17}"/>
              </c:ext>
            </c:extLst>
          </c:dPt>
          <c:dLbls>
            <c:dLbl>
              <c:idx val="0"/>
              <c:layout>
                <c:manualLayout>
                  <c:x val="-2.5075871657824614E-2"/>
                  <c:y val="8.12102527328613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B80-4DFA-B635-1CA53186AF17}"/>
                </c:ext>
                <c:ext xmlns:c15="http://schemas.microsoft.com/office/drawing/2012/chart" uri="{CE6537A1-D6FC-4f65-9D91-7224C49458BB}"/>
              </c:extLst>
            </c:dLbl>
            <c:dLbl>
              <c:idx val="1"/>
              <c:layout>
                <c:manualLayout>
                  <c:x val="-2.1583410424144293E-2"/>
                  <c:y val="4.91431086781603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B80-4DFA-B635-1CA53186AF17}"/>
                </c:ext>
                <c:ext xmlns:c15="http://schemas.microsoft.com/office/drawing/2012/chart" uri="{CE6537A1-D6FC-4f65-9D91-7224C49458BB}"/>
              </c:extLst>
            </c:dLbl>
            <c:dLbl>
              <c:idx val="2"/>
              <c:layout>
                <c:manualLayout>
                  <c:x val="-3.6811366393832964E-2"/>
                  <c:y val="6.44006726525335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B80-4DFA-B635-1CA53186AF17}"/>
                </c:ext>
                <c:ext xmlns:c15="http://schemas.microsoft.com/office/drawing/2012/chart" uri="{CE6537A1-D6FC-4f65-9D91-7224C49458BB}"/>
              </c:extLst>
            </c:dLbl>
            <c:dLbl>
              <c:idx val="3"/>
              <c:layout>
                <c:manualLayout>
                  <c:x val="-3.8524872373916649E-2"/>
                  <c:y val="-4.77312285166968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B80-4DFA-B635-1CA53186AF17}"/>
                </c:ext>
                <c:ext xmlns:c15="http://schemas.microsoft.com/office/drawing/2012/chart" uri="{CE6537A1-D6FC-4f65-9D91-7224C49458BB}"/>
              </c:extLst>
            </c:dLbl>
            <c:dLbl>
              <c:idx val="4"/>
              <c:layout>
                <c:manualLayout>
                  <c:x val="-3.1462263268877716E-2"/>
                  <c:y val="-7.32641659344248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B80-4DFA-B635-1CA53186AF17}"/>
                </c:ext>
                <c:ext xmlns:c15="http://schemas.microsoft.com/office/drawing/2012/chart" uri="{CE6537A1-D6FC-4f65-9D91-7224C49458BB}"/>
              </c:extLst>
            </c:dLbl>
            <c:dLbl>
              <c:idx val="5"/>
              <c:layout>
                <c:manualLayout>
                  <c:x val="-1.1966321604209939E-2"/>
                  <c:y val="1.19497354100446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B80-4DFA-B635-1CA53186AF1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37</c:v>
                </c:pt>
                <c:pt idx="1">
                  <c:v>45</c:v>
                </c:pt>
                <c:pt idx="2">
                  <c:v>48</c:v>
                </c:pt>
                <c:pt idx="3">
                  <c:v>64</c:v>
                </c:pt>
                <c:pt idx="4">
                  <c:v>60</c:v>
                </c:pt>
              </c:numCache>
            </c:numRef>
          </c:val>
          <c:smooth val="0"/>
          <c:extLst xmlns:c16r2="http://schemas.microsoft.com/office/drawing/2015/06/chart">
            <c:ext xmlns:c16="http://schemas.microsoft.com/office/drawing/2014/chart" uri="{C3380CC4-5D6E-409C-BE32-E72D297353CC}">
              <c16:uniqueId val="{00000006-2B80-4DFA-B635-1CA53186AF17}"/>
            </c:ext>
          </c:extLst>
        </c:ser>
        <c:ser>
          <c:idx val="1"/>
          <c:order val="1"/>
          <c:tx>
            <c:strRef>
              <c:f>Sheet1!$C$1</c:f>
              <c:strCache>
                <c:ptCount val="1"/>
                <c:pt idx="0">
                  <c:v>Έξω από το κάστρο</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58</c:v>
                </c:pt>
                <c:pt idx="1">
                  <c:v>52</c:v>
                </c:pt>
                <c:pt idx="2">
                  <c:v>48</c:v>
                </c:pt>
                <c:pt idx="3">
                  <c:v>32</c:v>
                </c:pt>
                <c:pt idx="4">
                  <c:v>37</c:v>
                </c:pt>
              </c:numCache>
            </c:numRef>
          </c:val>
          <c:smooth val="0"/>
          <c:extLst xmlns:c16r2="http://schemas.microsoft.com/office/drawing/2015/06/chart">
            <c:ext xmlns:c16="http://schemas.microsoft.com/office/drawing/2014/chart" uri="{C3380CC4-5D6E-409C-BE32-E72D297353CC}">
              <c16:uniqueId val="{00000007-2B80-4DFA-B635-1CA53186AF17}"/>
            </c:ext>
          </c:extLst>
        </c:ser>
        <c:dLbls>
          <c:showLegendKey val="0"/>
          <c:showVal val="0"/>
          <c:showCatName val="0"/>
          <c:showSerName val="0"/>
          <c:showPercent val="0"/>
          <c:showBubbleSize val="0"/>
        </c:dLbls>
        <c:smooth val="0"/>
        <c:axId val="-1037014624"/>
        <c:axId val="-1037012992"/>
      </c:lineChart>
      <c:catAx>
        <c:axId val="-10370146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l-GR"/>
          </a:p>
        </c:txPr>
        <c:crossAx val="-1037012992"/>
        <c:crosses val="autoZero"/>
        <c:auto val="0"/>
        <c:lblAlgn val="ctr"/>
        <c:lblOffset val="100"/>
        <c:noMultiLvlLbl val="0"/>
      </c:catAx>
      <c:valAx>
        <c:axId val="-1037012992"/>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701462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3.1926355479710851E-2"/>
          <c:y val="0.13953095382503317"/>
          <c:w val="0.9680736445202891"/>
          <c:h val="0.82386861572036951"/>
        </c:manualLayout>
      </c:layout>
      <c:barChart>
        <c:barDir val="col"/>
        <c:grouping val="clustered"/>
        <c:varyColors val="0"/>
        <c:ser>
          <c:idx val="0"/>
          <c:order val="0"/>
          <c:tx>
            <c:strRef>
              <c:f>Sheet1!$B$1</c:f>
              <c:strCache>
                <c:ptCount val="1"/>
                <c:pt idx="0">
                  <c:v>Series 1</c:v>
                </c:pt>
              </c:strCache>
            </c:strRef>
          </c:tx>
          <c:spPr>
            <a:solidFill>
              <a:schemeClr val="bg1">
                <a:lumMod val="50000"/>
                <a:alpha val="70000"/>
              </a:schemeClr>
            </a:solidFill>
            <a:ln>
              <a:noFill/>
            </a:ln>
            <a:effectLst/>
          </c:spPr>
          <c:invertIfNegative val="0"/>
          <c:dPt>
            <c:idx val="0"/>
            <c:invertIfNegative val="0"/>
            <c:bubble3D val="0"/>
            <c:spPr>
              <a:solidFill>
                <a:srgbClr val="3399FF">
                  <a:alpha val="70000"/>
                </a:srgbClr>
              </a:solidFill>
              <a:ln>
                <a:noFill/>
              </a:ln>
              <a:effectLst/>
            </c:spPr>
            <c:extLst xmlns:c16r2="http://schemas.microsoft.com/office/drawing/2015/06/chart">
              <c:ext xmlns:c16="http://schemas.microsoft.com/office/drawing/2014/chart" uri="{C3380CC4-5D6E-409C-BE32-E72D297353CC}">
                <c16:uniqueId val="{00000001-490C-490F-A67C-64BF956F0D26}"/>
              </c:ext>
            </c:extLst>
          </c:dPt>
          <c:dPt>
            <c:idx val="1"/>
            <c:invertIfNegative val="0"/>
            <c:bubble3D val="0"/>
            <c:spPr>
              <a:solidFill>
                <a:schemeClr val="accent2">
                  <a:alpha val="70000"/>
                </a:schemeClr>
              </a:solidFill>
              <a:ln>
                <a:noFill/>
              </a:ln>
              <a:effectLst/>
            </c:spPr>
            <c:extLst xmlns:c16r2="http://schemas.microsoft.com/office/drawing/2015/06/chart">
              <c:ext xmlns:c16="http://schemas.microsoft.com/office/drawing/2014/chart" uri="{C3380CC4-5D6E-409C-BE32-E72D297353CC}">
                <c16:uniqueId val="{00000002-490C-490F-A67C-64BF956F0D26}"/>
              </c:ext>
            </c:extLst>
          </c:dPt>
          <c:dPt>
            <c:idx val="2"/>
            <c:invertIfNegative val="0"/>
            <c:bubble3D val="0"/>
            <c:spPr>
              <a:solidFill>
                <a:schemeClr val="accent1">
                  <a:lumMod val="50000"/>
                  <a:alpha val="70000"/>
                </a:schemeClr>
              </a:solidFill>
              <a:ln>
                <a:noFill/>
              </a:ln>
              <a:effectLst/>
            </c:spPr>
            <c:extLst xmlns:c16r2="http://schemas.microsoft.com/office/drawing/2015/06/chart">
              <c:ext xmlns:c16="http://schemas.microsoft.com/office/drawing/2014/chart" uri="{C3380CC4-5D6E-409C-BE32-E72D297353CC}">
                <c16:uniqueId val="{00000003-490C-490F-A67C-64BF956F0D26}"/>
              </c:ext>
            </c:extLst>
          </c:dPt>
          <c:dPt>
            <c:idx val="3"/>
            <c:invertIfNegative val="0"/>
            <c:bubble3D val="0"/>
            <c:spPr>
              <a:solidFill>
                <a:srgbClr val="FF0000">
                  <a:alpha val="70000"/>
                </a:srgbClr>
              </a:solidFill>
              <a:ln>
                <a:noFill/>
              </a:ln>
              <a:effectLst/>
            </c:spPr>
            <c:extLst xmlns:c16r2="http://schemas.microsoft.com/office/drawing/2015/06/chart">
              <c:ext xmlns:c16="http://schemas.microsoft.com/office/drawing/2014/chart" uri="{C3380CC4-5D6E-409C-BE32-E72D297353CC}">
                <c16:uniqueId val="{00000004-490C-490F-A67C-64BF956F0D26}"/>
              </c:ext>
            </c:extLst>
          </c:dPt>
          <c:dPt>
            <c:idx val="4"/>
            <c:invertIfNegative val="0"/>
            <c:bubble3D val="0"/>
            <c:spPr>
              <a:solidFill>
                <a:schemeClr val="accent4">
                  <a:lumMod val="40000"/>
                  <a:lumOff val="60000"/>
                  <a:alpha val="70000"/>
                </a:schemeClr>
              </a:solidFill>
              <a:ln>
                <a:noFill/>
              </a:ln>
              <a:effectLst/>
            </c:spPr>
            <c:extLst xmlns:c16r2="http://schemas.microsoft.com/office/drawing/2015/06/chart">
              <c:ext xmlns:c16="http://schemas.microsoft.com/office/drawing/2014/chart" uri="{C3380CC4-5D6E-409C-BE32-E72D297353CC}">
                <c16:uniqueId val="{00000005-490C-490F-A67C-64BF956F0D26}"/>
              </c:ext>
            </c:extLst>
          </c:dPt>
          <c:dPt>
            <c:idx val="5"/>
            <c:invertIfNegative val="0"/>
            <c:bubble3D val="0"/>
            <c:spPr>
              <a:solidFill>
                <a:srgbClr val="C00000">
                  <a:alpha val="70000"/>
                </a:srgbClr>
              </a:solidFill>
              <a:ln>
                <a:noFill/>
              </a:ln>
              <a:effectLst/>
            </c:spPr>
            <c:extLst xmlns:c16r2="http://schemas.microsoft.com/office/drawing/2015/06/chart">
              <c:ext xmlns:c16="http://schemas.microsoft.com/office/drawing/2014/chart" uri="{C3380CC4-5D6E-409C-BE32-E72D297353CC}">
                <c16:uniqueId val="{00000006-490C-490F-A67C-64BF956F0D26}"/>
              </c:ext>
            </c:extLst>
          </c:dPt>
          <c:dPt>
            <c:idx val="6"/>
            <c:invertIfNegative val="0"/>
            <c:bubble3D val="0"/>
            <c:spPr>
              <a:solidFill>
                <a:schemeClr val="tx2">
                  <a:alpha val="69804"/>
                </a:schemeClr>
              </a:solidFill>
              <a:ln>
                <a:noFill/>
              </a:ln>
              <a:effectLst/>
            </c:spPr>
            <c:extLst xmlns:c16r2="http://schemas.microsoft.com/office/drawing/2015/06/chart">
              <c:ext xmlns:c16="http://schemas.microsoft.com/office/drawing/2014/chart" uri="{C3380CC4-5D6E-409C-BE32-E72D297353CC}">
                <c16:uniqueId val="{00000007-490C-490F-A67C-64BF956F0D26}"/>
              </c:ext>
            </c:extLst>
          </c:dPt>
          <c:dPt>
            <c:idx val="7"/>
            <c:invertIfNegative val="0"/>
            <c:bubble3D val="0"/>
            <c:spPr>
              <a:solidFill>
                <a:schemeClr val="bg1">
                  <a:lumMod val="50000"/>
                  <a:alpha val="70000"/>
                </a:schemeClr>
              </a:solidFill>
              <a:ln>
                <a:noFill/>
              </a:ln>
              <a:effectLst/>
            </c:spPr>
            <c:extLst xmlns:c16r2="http://schemas.microsoft.com/office/drawing/2015/06/chart">
              <c:ext xmlns:c16="http://schemas.microsoft.com/office/drawing/2014/chart" uri="{C3380CC4-5D6E-409C-BE32-E72D297353CC}">
                <c16:uniqueId val="{0000000F-1153-403F-BCF0-A1F0212CFA79}"/>
              </c:ext>
            </c:extLst>
          </c:dPt>
          <c:dPt>
            <c:idx val="8"/>
            <c:invertIfNegative val="0"/>
            <c:bubble3D val="0"/>
            <c:spPr>
              <a:solidFill>
                <a:schemeClr val="bg1">
                  <a:lumMod val="50000"/>
                  <a:alpha val="70000"/>
                </a:schemeClr>
              </a:solidFill>
              <a:ln>
                <a:noFill/>
              </a:ln>
              <a:effectLst/>
            </c:spPr>
            <c:extLst xmlns:c16r2="http://schemas.microsoft.com/office/drawing/2015/06/chart">
              <c:ext xmlns:c16="http://schemas.microsoft.com/office/drawing/2014/chart" uri="{C3380CC4-5D6E-409C-BE32-E72D297353CC}">
                <c16:uniqueId val="{00000011-3C90-4BE0-B3D2-0365DD5D5B5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ΝΕΑ  ΔΗΜΟΚΡΑΤΙΑ</c:v>
                </c:pt>
                <c:pt idx="1">
                  <c:v>ΣΥΡΙΖΑ</c:v>
                </c:pt>
                <c:pt idx="2">
                  <c:v>ΚΙΝΗΜΑ  ΑΛΛΑΓΗΣ</c:v>
                </c:pt>
                <c:pt idx="3">
                  <c:v>Κ.Κ.Ε</c:v>
                </c:pt>
                <c:pt idx="4">
                  <c:v>ΕΛΛΗΝΙΚΗ  ΛΥΣΗ</c:v>
                </c:pt>
                <c:pt idx="5">
                  <c:v>ΜΕΡΑ 25</c:v>
                </c:pt>
                <c:pt idx="6">
                  <c:v>ΕΛΛΗΝΕΣ ΓΙΑ ΤΗΝ ΠΑΤΡΙΔΑ </c:v>
                </c:pt>
                <c:pt idx="7">
                  <c:v>ΑΛΛΟ</c:v>
                </c:pt>
                <c:pt idx="8">
                  <c:v>ΑΚΥΡΟ-ΛΕΥΚΟ</c:v>
                </c:pt>
                <c:pt idx="9">
                  <c:v>ΔΕ ΘΑ ΨΗΦΙΖΑ</c:v>
                </c:pt>
                <c:pt idx="10">
                  <c:v>ΔΕΝ ΕΧΩ ΑΠΟΦΑΣΙΣΕΙ</c:v>
                </c:pt>
                <c:pt idx="11">
                  <c:v>ΔΕΝ ΑΠΑΝΤΩ</c:v>
                </c:pt>
              </c:strCache>
            </c:strRef>
          </c:cat>
          <c:val>
            <c:numRef>
              <c:f>Sheet1!$B$2:$B$13</c:f>
              <c:numCache>
                <c:formatCode>0.0</c:formatCode>
                <c:ptCount val="12"/>
                <c:pt idx="0">
                  <c:v>27</c:v>
                </c:pt>
                <c:pt idx="1">
                  <c:v>19.399999999999999</c:v>
                </c:pt>
                <c:pt idx="2">
                  <c:v>13.2</c:v>
                </c:pt>
                <c:pt idx="3">
                  <c:v>5</c:v>
                </c:pt>
                <c:pt idx="4">
                  <c:v>4.7</c:v>
                </c:pt>
                <c:pt idx="5">
                  <c:v>3.5</c:v>
                </c:pt>
                <c:pt idx="6">
                  <c:v>2.2999999999999998</c:v>
                </c:pt>
                <c:pt idx="7">
                  <c:v>3.9</c:v>
                </c:pt>
                <c:pt idx="8">
                  <c:v>3.9</c:v>
                </c:pt>
                <c:pt idx="9">
                  <c:v>8</c:v>
                </c:pt>
                <c:pt idx="10">
                  <c:v>7.3</c:v>
                </c:pt>
                <c:pt idx="11">
                  <c:v>1.8</c:v>
                </c:pt>
              </c:numCache>
            </c:numRef>
          </c:val>
          <c:extLst xmlns:c16r2="http://schemas.microsoft.com/office/drawing/2015/06/chart">
            <c:ext xmlns:c16="http://schemas.microsoft.com/office/drawing/2014/chart" uri="{C3380CC4-5D6E-409C-BE32-E72D297353CC}">
              <c16:uniqueId val="{00000000-6B80-4ED6-BFFF-1579FA2D7E38}"/>
            </c:ext>
          </c:extLst>
        </c:ser>
        <c:dLbls>
          <c:showLegendKey val="0"/>
          <c:showVal val="0"/>
          <c:showCatName val="0"/>
          <c:showSerName val="0"/>
          <c:showPercent val="0"/>
          <c:showBubbleSize val="0"/>
        </c:dLbls>
        <c:gapWidth val="100"/>
        <c:overlap val="-43"/>
        <c:axId val="-1157826992"/>
        <c:axId val="-1157813936"/>
      </c:barChart>
      <c:catAx>
        <c:axId val="-1157826992"/>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157813936"/>
        <c:crosses val="autoZero"/>
        <c:auto val="1"/>
        <c:lblAlgn val="ctr"/>
        <c:lblOffset val="100"/>
        <c:noMultiLvlLbl val="0"/>
      </c:catAx>
      <c:valAx>
        <c:axId val="-1157813936"/>
        <c:scaling>
          <c:orientation val="minMax"/>
          <c:max val="60"/>
        </c:scaling>
        <c:delete val="1"/>
        <c:axPos val="l"/>
        <c:majorGridlines>
          <c:spPr>
            <a:ln w="9525" cap="flat" cmpd="sng" algn="ctr">
              <a:solidFill>
                <a:schemeClr val="dk1">
                  <a:lumMod val="15000"/>
                  <a:lumOff val="85000"/>
                </a:schemeClr>
              </a:solidFill>
              <a:round/>
            </a:ln>
            <a:effectLst/>
          </c:spPr>
        </c:majorGridlines>
        <c:numFmt formatCode="0.0" sourceLinked="1"/>
        <c:majorTickMark val="out"/>
        <c:minorTickMark val="none"/>
        <c:tickLblPos val="nextTo"/>
        <c:crossAx val="-11578269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ΝΔ</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0F7-47E9-A291-3199CDCECC0A}"/>
              </c:ext>
            </c:extLst>
          </c:dPt>
          <c:dPt>
            <c:idx val="1"/>
            <c:marker>
              <c:symbol val="none"/>
            </c:marker>
            <c:bubble3D val="0"/>
            <c:extLst xmlns:c16r2="http://schemas.microsoft.com/office/drawing/2015/06/chart">
              <c:ext xmlns:c16="http://schemas.microsoft.com/office/drawing/2014/chart" uri="{C3380CC4-5D6E-409C-BE32-E72D297353CC}">
                <c16:uniqueId val="{00000001-80F7-47E9-A291-3199CDCECC0A}"/>
              </c:ext>
            </c:extLst>
          </c:dPt>
          <c:dPt>
            <c:idx val="2"/>
            <c:marker>
              <c:symbol val="none"/>
            </c:marker>
            <c:bubble3D val="0"/>
            <c:extLst xmlns:c16r2="http://schemas.microsoft.com/office/drawing/2015/06/chart">
              <c:ext xmlns:c16="http://schemas.microsoft.com/office/drawing/2014/chart" uri="{C3380CC4-5D6E-409C-BE32-E72D297353CC}">
                <c16:uniqueId val="{00000002-80F7-47E9-A291-3199CDCECC0A}"/>
              </c:ext>
            </c:extLst>
          </c:dPt>
          <c:dPt>
            <c:idx val="3"/>
            <c:marker>
              <c:symbol val="none"/>
            </c:marker>
            <c:bubble3D val="0"/>
            <c:extLst xmlns:c16r2="http://schemas.microsoft.com/office/drawing/2015/06/chart">
              <c:ext xmlns:c16="http://schemas.microsoft.com/office/drawing/2014/chart" uri="{C3380CC4-5D6E-409C-BE32-E72D297353CC}">
                <c16:uniqueId val="{00000003-80F7-47E9-A291-3199CDCECC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General</c:formatCode>
                <c:ptCount val="5"/>
                <c:pt idx="2" formatCode="0.0">
                  <c:v>58</c:v>
                </c:pt>
                <c:pt idx="3" formatCode="0.0">
                  <c:v>82</c:v>
                </c:pt>
                <c:pt idx="4" formatCode="0.0">
                  <c:v>86</c:v>
                </c:pt>
              </c:numCache>
            </c:numRef>
          </c:val>
          <c:smooth val="0"/>
          <c:extLst xmlns:c16r2="http://schemas.microsoft.com/office/drawing/2015/06/chart">
            <c:ext xmlns:c16="http://schemas.microsoft.com/office/drawing/2014/chart" uri="{C3380CC4-5D6E-409C-BE32-E72D297353CC}">
              <c16:uniqueId val="{0000000A-80F7-47E9-A291-3199CDCECC0A}"/>
            </c:ext>
          </c:extLst>
        </c:ser>
        <c:ser>
          <c:idx val="1"/>
          <c:order val="1"/>
          <c:tx>
            <c:strRef>
              <c:f>Sheet1!$C$1</c:f>
              <c:strCache>
                <c:ptCount val="1"/>
                <c:pt idx="0">
                  <c:v>ΣΥΡΙΖΑ</c:v>
                </c:pt>
              </c:strCache>
            </c:strRef>
          </c:tx>
          <c:spPr>
            <a:ln w="22225" cap="rnd">
              <a:solidFill>
                <a:srgbClr val="FF6699"/>
              </a:solidFill>
              <a:round/>
            </a:ln>
            <a:effectLst/>
          </c:spPr>
          <c:marker>
            <c:symbol val="none"/>
          </c:marker>
          <c:dLbls>
            <c:dLbl>
              <c:idx val="0"/>
              <c:layout>
                <c:manualLayout>
                  <c:x val="-2.013280080691697E-2"/>
                  <c:y val="-4.7343945910771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25-4B68-B7F3-DD684AD3EA52}"/>
                </c:ext>
                <c:ext xmlns:c15="http://schemas.microsoft.com/office/drawing/2012/chart" uri="{CE6537A1-D6FC-4f65-9D91-7224C49458BB}"/>
              </c:extLst>
            </c:dLbl>
            <c:dLbl>
              <c:idx val="1"/>
              <c:layout>
                <c:manualLayout>
                  <c:x val="-1.7959805576812642E-2"/>
                  <c:y val="-4.10450426143126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B68-B7F3-DD684AD3EA52}"/>
                </c:ext>
                <c:ext xmlns:c15="http://schemas.microsoft.com/office/drawing/2012/chart" uri="{CE6537A1-D6FC-4f65-9D91-7224C49458BB}"/>
              </c:extLst>
            </c:dLbl>
            <c:dLbl>
              <c:idx val="2"/>
              <c:layout>
                <c:manualLayout>
                  <c:x val="-4.0469384079901208E-2"/>
                  <c:y val="3.45417969431967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183-41C7-9DC8-67A844115ABA}"/>
                </c:ext>
                <c:ext xmlns:c15="http://schemas.microsoft.com/office/drawing/2012/chart" uri="{CE6537A1-D6FC-4f65-9D91-7224C49458BB}"/>
              </c:extLst>
            </c:dLbl>
            <c:dLbl>
              <c:idx val="3"/>
              <c:layout>
                <c:manualLayout>
                  <c:x val="-2.5785326036974286E-2"/>
                  <c:y val="-3.47461393178535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183-41C7-9DC8-67A844115ABA}"/>
                </c:ext>
                <c:ext xmlns:c15="http://schemas.microsoft.com/office/drawing/2012/chart" uri="{CE6537A1-D6FC-4f65-9D91-7224C49458BB}"/>
              </c:extLst>
            </c:dLbl>
            <c:dLbl>
              <c:idx val="4"/>
              <c:layout>
                <c:manualLayout>
                  <c:x val="-2.3612330806869915E-2"/>
                  <c:y val="-3.15966876696240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183-41C7-9DC8-67A844115ABA}"/>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6699"/>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0.0</c:formatCode>
                <c:ptCount val="5"/>
                <c:pt idx="0">
                  <c:v>79</c:v>
                </c:pt>
                <c:pt idx="1">
                  <c:v>71</c:v>
                </c:pt>
                <c:pt idx="2">
                  <c:v>47</c:v>
                </c:pt>
              </c:numCache>
            </c:numRef>
          </c:val>
          <c:smooth val="0"/>
          <c:extLst xmlns:c16r2="http://schemas.microsoft.com/office/drawing/2015/06/char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1037008640"/>
        <c:axId val="-1037004832"/>
      </c:lineChart>
      <c:catAx>
        <c:axId val="-10370086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37004832"/>
        <c:crosses val="autoZero"/>
        <c:auto val="1"/>
        <c:lblAlgn val="ctr"/>
        <c:lblOffset val="100"/>
        <c:noMultiLvlLbl val="0"/>
      </c:catAx>
      <c:valAx>
        <c:axId val="-1037004832"/>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37008640"/>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60680806249652E-3"/>
          <c:y val="0.16078620232672561"/>
          <c:w val="0.97376242443462024"/>
          <c:h val="0.57430450009319933"/>
        </c:manualLayout>
      </c:layout>
      <c:lineChart>
        <c:grouping val="standard"/>
        <c:varyColors val="0"/>
        <c:ser>
          <c:idx val="0"/>
          <c:order val="0"/>
          <c:tx>
            <c:strRef>
              <c:f>Sheet1!$B$1</c:f>
              <c:strCache>
                <c:ptCount val="1"/>
                <c:pt idx="0">
                  <c:v>Φεβ-22</c:v>
                </c:pt>
              </c:strCache>
            </c:strRef>
          </c:tx>
          <c:spPr>
            <a:ln w="22225" cap="rnd">
              <a:solidFill>
                <a:schemeClr val="bg2">
                  <a:lumMod val="10000"/>
                </a:schemeClr>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0F7-47E9-A291-3199CDCECC0A}"/>
              </c:ext>
            </c:extLst>
          </c:dPt>
          <c:dPt>
            <c:idx val="1"/>
            <c:marker>
              <c:symbol val="none"/>
            </c:marker>
            <c:bubble3D val="0"/>
            <c:extLst xmlns:c16r2="http://schemas.microsoft.com/office/drawing/2015/06/chart">
              <c:ext xmlns:c16="http://schemas.microsoft.com/office/drawing/2014/chart" uri="{C3380CC4-5D6E-409C-BE32-E72D297353CC}">
                <c16:uniqueId val="{00000001-80F7-47E9-A291-3199CDCECC0A}"/>
              </c:ext>
            </c:extLst>
          </c:dPt>
          <c:dPt>
            <c:idx val="2"/>
            <c:marker>
              <c:symbol val="none"/>
            </c:marker>
            <c:bubble3D val="0"/>
            <c:extLst xmlns:c16r2="http://schemas.microsoft.com/office/drawing/2015/06/chart">
              <c:ext xmlns:c16="http://schemas.microsoft.com/office/drawing/2014/chart" uri="{C3380CC4-5D6E-409C-BE32-E72D297353CC}">
                <c16:uniqueId val="{00000002-80F7-47E9-A291-3199CDCECC0A}"/>
              </c:ext>
            </c:extLst>
          </c:dPt>
          <c:dPt>
            <c:idx val="3"/>
            <c:marker>
              <c:symbol val="none"/>
            </c:marker>
            <c:bubble3D val="0"/>
            <c:extLst xmlns:c16r2="http://schemas.microsoft.com/office/drawing/2015/06/chart">
              <c:ext xmlns:c16="http://schemas.microsoft.com/office/drawing/2014/chart" uri="{C3380CC4-5D6E-409C-BE32-E72D297353CC}">
                <c16:uniqueId val="{00000003-80F7-47E9-A291-3199CDCECC0A}"/>
              </c:ext>
            </c:extLst>
          </c:dPt>
          <c:dLbls>
            <c:dLbl>
              <c:idx val="0"/>
              <c:layout>
                <c:manualLayout>
                  <c:x val="-4.186275310796065E-2"/>
                  <c:y val="-3.047032472582411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F7-47E9-A291-3199CDCECC0A}"/>
                </c:ext>
                <c:ext xmlns:c15="http://schemas.microsoft.com/office/drawing/2012/chart" uri="{CE6537A1-D6FC-4f65-9D91-7224C49458BB}"/>
              </c:extLst>
            </c:dLbl>
            <c:dLbl>
              <c:idx val="1"/>
              <c:layout>
                <c:manualLayout>
                  <c:x val="-5.816021733374345E-2"/>
                  <c:y val="-3.76910006031075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F7-47E9-A291-3199CDCECC0A}"/>
                </c:ext>
                <c:ext xmlns:c15="http://schemas.microsoft.com/office/drawing/2012/chart" uri="{CE6537A1-D6FC-4f65-9D91-7224C49458BB}"/>
              </c:extLst>
            </c:dLbl>
            <c:dLbl>
              <c:idx val="2"/>
              <c:layout>
                <c:manualLayout>
                  <c:x val="-3.751676264775191E-2"/>
                  <c:y val="7.56892587331565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F7-47E9-A291-3199CDCECC0A}"/>
                </c:ext>
                <c:ext xmlns:c15="http://schemas.microsoft.com/office/drawing/2012/chart" uri="{CE6537A1-D6FC-4f65-9D91-7224C49458BB}"/>
              </c:extLst>
            </c:dLbl>
            <c:dLbl>
              <c:idx val="3"/>
              <c:layout>
                <c:manualLayout>
                  <c:x val="-2.2305796037021416E-2"/>
                  <c:y val="-5.6587710492484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F7-47E9-A291-3199CDCECC0A}"/>
                </c:ext>
                <c:ext xmlns:c15="http://schemas.microsoft.com/office/drawing/2012/chart" uri="{CE6537A1-D6FC-4f65-9D91-7224C49458BB}"/>
              </c:extLst>
            </c:dLbl>
            <c:dLbl>
              <c:idx val="4"/>
              <c:layout>
                <c:manualLayout>
                  <c:x val="-6.9025193484265251E-2"/>
                  <c:y val="0.122931033456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8ED-42B9-85D9-55C5E09DEDD1}"/>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10000"/>
                      </a:schemeClr>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Sheet1!$B$2:$B$7</c:f>
              <c:numCache>
                <c:formatCode>General</c:formatCode>
                <c:ptCount val="6"/>
                <c:pt idx="0">
                  <c:v>3.1</c:v>
                </c:pt>
                <c:pt idx="1">
                  <c:v>7.4</c:v>
                </c:pt>
                <c:pt idx="2">
                  <c:v>23.6</c:v>
                </c:pt>
                <c:pt idx="3">
                  <c:v>70</c:v>
                </c:pt>
                <c:pt idx="4">
                  <c:v>53.2</c:v>
                </c:pt>
                <c:pt idx="5" formatCode="0">
                  <c:v>14.5</c:v>
                </c:pt>
              </c:numCache>
            </c:numRef>
          </c:val>
          <c:smooth val="0"/>
          <c:extLst xmlns:c16r2="http://schemas.microsoft.com/office/drawing/2015/06/chart">
            <c:ext xmlns:c16="http://schemas.microsoft.com/office/drawing/2014/chart" uri="{C3380CC4-5D6E-409C-BE32-E72D297353CC}">
              <c16:uniqueId val="{0000000A-80F7-47E9-A291-3199CDCECC0A}"/>
            </c:ext>
          </c:extLst>
        </c:ser>
        <c:ser>
          <c:idx val="1"/>
          <c:order val="1"/>
          <c:tx>
            <c:strRef>
              <c:f>Sheet1!$C$1</c:f>
              <c:strCache>
                <c:ptCount val="1"/>
                <c:pt idx="0">
                  <c:v>Μαρ-22</c:v>
                </c:pt>
              </c:strCache>
            </c:strRef>
          </c:tx>
          <c:spPr>
            <a:ln w="22225" cap="rnd">
              <a:solidFill>
                <a:schemeClr val="bg2">
                  <a:lumMod val="50000"/>
                </a:schemeClr>
              </a:solidFill>
              <a:round/>
            </a:ln>
            <a:effectLst/>
          </c:spPr>
          <c:marker>
            <c:symbol val="none"/>
          </c:marker>
          <c:dLbls>
            <c:dLbl>
              <c:idx val="0"/>
              <c:layout>
                <c:manualLayout>
                  <c:x val="-2.4478791267125703E-2"/>
                  <c:y val="-4.419449426254237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25-4B68-B7F3-DD684AD3EA52}"/>
                </c:ext>
                <c:ext xmlns:c15="http://schemas.microsoft.com/office/drawing/2012/chart" uri="{CE6537A1-D6FC-4f65-9D91-7224C49458BB}"/>
              </c:extLst>
            </c:dLbl>
            <c:dLbl>
              <c:idx val="1"/>
              <c:layout>
                <c:manualLayout>
                  <c:x val="9.2026347994919582E-3"/>
                  <c:y val="1.87945387020488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B68-B7F3-DD684AD3EA52}"/>
                </c:ext>
                <c:ext xmlns:c15="http://schemas.microsoft.com/office/drawing/2012/chart" uri="{CE6537A1-D6FC-4f65-9D91-7224C49458BB}"/>
              </c:extLst>
            </c:dLbl>
            <c:dLbl>
              <c:idx val="2"/>
              <c:layout>
                <c:manualLayout>
                  <c:x val="-3.751676264775191E-2"/>
                  <c:y val="-1.89988810767057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254-4501-BA4A-D5436EBA5BB5}"/>
                </c:ext>
                <c:ext xmlns:c15="http://schemas.microsoft.com/office/drawing/2012/chart" uri="{CE6537A1-D6FC-4f65-9D91-7224C49458BB}"/>
              </c:extLst>
            </c:dLbl>
            <c:dLbl>
              <c:idx val="3"/>
              <c:layout>
                <c:manualLayout>
                  <c:x val="-1.1440819886499497E-2"/>
                  <c:y val="0.1699682178170679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B3C-4AF9-924A-DC3FA1D3ABEB}"/>
                </c:ext>
                <c:ext xmlns:c15="http://schemas.microsoft.com/office/drawing/2012/chart" uri="{CE6537A1-D6FC-4f65-9D91-7224C49458BB}"/>
              </c:extLst>
            </c:dLbl>
            <c:dLbl>
              <c:idx val="4"/>
              <c:layout>
                <c:manualLayout>
                  <c:x val="-2.1219298421969152E-2"/>
                  <c:y val="-6.93901074483787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8ED-42B9-85D9-55C5E09DEDD1}"/>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Sheet1!$C$2:$C$7</c:f>
              <c:numCache>
                <c:formatCode>0.0</c:formatCode>
                <c:ptCount val="6"/>
                <c:pt idx="0">
                  <c:v>3.3</c:v>
                </c:pt>
                <c:pt idx="1">
                  <c:v>4.9000000000000004</c:v>
                </c:pt>
                <c:pt idx="2">
                  <c:v>23.8</c:v>
                </c:pt>
                <c:pt idx="3">
                  <c:v>69.599999999999994</c:v>
                </c:pt>
                <c:pt idx="4">
                  <c:v>63.7</c:v>
                </c:pt>
                <c:pt idx="5" formatCode="General">
                  <c:v>8.4</c:v>
                </c:pt>
              </c:numCache>
            </c:numRef>
          </c:val>
          <c:smooth val="0"/>
          <c:extLst xmlns:c16r2="http://schemas.microsoft.com/office/drawing/2015/06/char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1037003200"/>
        <c:axId val="-1037012448"/>
      </c:lineChart>
      <c:catAx>
        <c:axId val="-103700320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37012448"/>
        <c:crosses val="autoZero"/>
        <c:auto val="1"/>
        <c:lblAlgn val="ctr"/>
        <c:lblOffset val="100"/>
        <c:noMultiLvlLbl val="0"/>
      </c:catAx>
      <c:valAx>
        <c:axId val="-103701244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37003200"/>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Φεβ-22</c:v>
                </c:pt>
              </c:strCache>
            </c:strRef>
          </c:tx>
          <c:spPr>
            <a:ln w="22225" cap="rnd">
              <a:solidFill>
                <a:schemeClr val="accent2">
                  <a:lumMod val="50000"/>
                </a:schemeClr>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0F7-47E9-A291-3199CDCECC0A}"/>
              </c:ext>
            </c:extLst>
          </c:dPt>
          <c:dPt>
            <c:idx val="1"/>
            <c:marker>
              <c:symbol val="none"/>
            </c:marker>
            <c:bubble3D val="0"/>
            <c:extLst xmlns:c16r2="http://schemas.microsoft.com/office/drawing/2015/06/chart">
              <c:ext xmlns:c16="http://schemas.microsoft.com/office/drawing/2014/chart" uri="{C3380CC4-5D6E-409C-BE32-E72D297353CC}">
                <c16:uniqueId val="{00000001-80F7-47E9-A291-3199CDCECC0A}"/>
              </c:ext>
            </c:extLst>
          </c:dPt>
          <c:dPt>
            <c:idx val="2"/>
            <c:marker>
              <c:symbol val="none"/>
            </c:marker>
            <c:bubble3D val="0"/>
            <c:extLst xmlns:c16r2="http://schemas.microsoft.com/office/drawing/2015/06/chart">
              <c:ext xmlns:c16="http://schemas.microsoft.com/office/drawing/2014/chart" uri="{C3380CC4-5D6E-409C-BE32-E72D297353CC}">
                <c16:uniqueId val="{00000002-80F7-47E9-A291-3199CDCECC0A}"/>
              </c:ext>
            </c:extLst>
          </c:dPt>
          <c:dPt>
            <c:idx val="3"/>
            <c:marker>
              <c:symbol val="none"/>
            </c:marker>
            <c:bubble3D val="0"/>
            <c:extLst xmlns:c16r2="http://schemas.microsoft.com/office/drawing/2015/06/chart">
              <c:ext xmlns:c16="http://schemas.microsoft.com/office/drawing/2014/chart" uri="{C3380CC4-5D6E-409C-BE32-E72D297353CC}">
                <c16:uniqueId val="{00000003-80F7-47E9-A291-3199CDCECC0A}"/>
              </c:ext>
            </c:extLst>
          </c:dPt>
          <c:dLbls>
            <c:dLbl>
              <c:idx val="0"/>
              <c:layout>
                <c:manualLayout>
                  <c:x val="-4.5122245953117202E-2"/>
                  <c:y val="-5.02888071960258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F7-47E9-A291-3199CDCECC0A}"/>
                </c:ext>
                <c:ext xmlns:c15="http://schemas.microsoft.com/office/drawing/2012/chart" uri="{CE6537A1-D6FC-4f65-9D91-7224C49458BB}"/>
              </c:extLst>
            </c:dLbl>
            <c:dLbl>
              <c:idx val="1"/>
              <c:layout>
                <c:manualLayout>
                  <c:x val="-2.4478791267125745E-2"/>
                  <c:y val="7.56892587331566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F7-47E9-A291-3199CDCECC0A}"/>
                </c:ext>
                <c:ext xmlns:c15="http://schemas.microsoft.com/office/drawing/2012/chart" uri="{CE6537A1-D6FC-4f65-9D91-7224C49458BB}"/>
              </c:extLst>
            </c:dLbl>
            <c:dLbl>
              <c:idx val="2"/>
              <c:layout>
                <c:manualLayout>
                  <c:x val="-4.0776255492908461E-2"/>
                  <c:y val="2.21485807132540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F7-47E9-A291-3199CDCECC0A}"/>
                </c:ext>
                <c:ext xmlns:c15="http://schemas.microsoft.com/office/drawing/2012/chart" uri="{CE6537A1-D6FC-4f65-9D91-7224C49458BB}"/>
              </c:extLst>
            </c:dLbl>
            <c:dLbl>
              <c:idx val="3"/>
              <c:layout>
                <c:manualLayout>
                  <c:x val="-7.4457681559526243E-2"/>
                  <c:y val="2.844748400971320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F7-47E9-A291-3199CDCECC0A}"/>
                </c:ext>
                <c:ext xmlns:c15="http://schemas.microsoft.com/office/drawing/2012/chart" uri="{CE6537A1-D6FC-4f65-9D91-7224C49458BB}"/>
              </c:extLst>
            </c:dLbl>
            <c:dLbl>
              <c:idx val="4"/>
              <c:layout>
                <c:manualLayout>
                  <c:x val="-4.9468150862332784E-2"/>
                  <c:y val="-6.288661378894408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lumMod val="50000"/>
                        </a:schemeClr>
                      </a:solidFill>
                      <a:latin typeface="+mn-lt"/>
                      <a:ea typeface="+mn-ea"/>
                      <a:cs typeface="+mn-cs"/>
                    </a:defRPr>
                  </a:pPr>
                  <a:endParaRPr lang="el-G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8ED-42B9-85D9-55C5E09DEDD1}"/>
                </c:ext>
                <c:ext xmlns:c15="http://schemas.microsoft.com/office/drawing/2012/chart" uri="{CE6537A1-D6FC-4f65-9D91-7224C49458BB}">
                  <c15:layout>
                    <c:manualLayout>
                      <c:w val="3.7006108768677388E-2"/>
                      <c:h val="7.2232797546304378E-2"/>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Sheet1!$B$2:$B$7</c:f>
              <c:numCache>
                <c:formatCode>General</c:formatCode>
                <c:ptCount val="6"/>
                <c:pt idx="0">
                  <c:v>41</c:v>
                </c:pt>
                <c:pt idx="1">
                  <c:v>43.1</c:v>
                </c:pt>
                <c:pt idx="2">
                  <c:v>14.7</c:v>
                </c:pt>
                <c:pt idx="3">
                  <c:v>0.9</c:v>
                </c:pt>
                <c:pt idx="4">
                  <c:v>5.9</c:v>
                </c:pt>
                <c:pt idx="5" formatCode="0">
                  <c:v>11.4</c:v>
                </c:pt>
              </c:numCache>
            </c:numRef>
          </c:val>
          <c:smooth val="0"/>
          <c:extLst xmlns:c16r2="http://schemas.microsoft.com/office/drawing/2015/06/chart">
            <c:ext xmlns:c16="http://schemas.microsoft.com/office/drawing/2014/chart" uri="{C3380CC4-5D6E-409C-BE32-E72D297353CC}">
              <c16:uniqueId val="{0000000A-80F7-47E9-A291-3199CDCECC0A}"/>
            </c:ext>
          </c:extLst>
        </c:ser>
        <c:ser>
          <c:idx val="1"/>
          <c:order val="1"/>
          <c:tx>
            <c:strRef>
              <c:f>Sheet1!$C$1</c:f>
              <c:strCache>
                <c:ptCount val="1"/>
                <c:pt idx="0">
                  <c:v>Μαρ-22</c:v>
                </c:pt>
              </c:strCache>
            </c:strRef>
          </c:tx>
          <c:spPr>
            <a:ln w="22225" cap="rnd">
              <a:solidFill>
                <a:schemeClr val="accent2">
                  <a:lumMod val="60000"/>
                  <a:lumOff val="40000"/>
                </a:schemeClr>
              </a:solidFill>
              <a:round/>
            </a:ln>
            <a:effectLst/>
          </c:spPr>
          <c:marker>
            <c:symbol val="none"/>
          </c:marker>
          <c:dLbls>
            <c:dLbl>
              <c:idx val="0"/>
              <c:layout>
                <c:manualLayout>
                  <c:x val="-2.6651786497230073E-2"/>
                  <c:y val="5.97374101290331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25-4B68-B7F3-DD684AD3EA52}"/>
                </c:ext>
                <c:ext xmlns:c15="http://schemas.microsoft.com/office/drawing/2012/chart" uri="{CE6537A1-D6FC-4f65-9D91-7224C49458BB}"/>
              </c:extLst>
            </c:dLbl>
            <c:dLbl>
              <c:idx val="1"/>
              <c:layout>
                <c:manualLayout>
                  <c:x val="-1.9046303191864823E-2"/>
                  <c:y val="-5.36428492072310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B68-B7F3-DD684AD3EA52}"/>
                </c:ext>
                <c:ext xmlns:c15="http://schemas.microsoft.com/office/drawing/2012/chart" uri="{CE6537A1-D6FC-4f65-9D91-7224C49458BB}"/>
              </c:extLst>
            </c:dLbl>
            <c:dLbl>
              <c:idx val="2"/>
              <c:layout>
                <c:manualLayout>
                  <c:x val="-2.7738284112282258E-2"/>
                  <c:y val="-5.36428492072310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254-4501-BA4A-D5436EBA5BB5}"/>
                </c:ext>
                <c:ext xmlns:c15="http://schemas.microsoft.com/office/drawing/2012/chart" uri="{CE6537A1-D6FC-4f65-9D91-7224C49458BB}"/>
              </c:extLst>
            </c:dLbl>
            <c:dLbl>
              <c:idx val="3"/>
              <c:layout>
                <c:manualLayout>
                  <c:x val="-3.3170772187543177E-2"/>
                  <c:y val="-4.73439459107719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9A-49D3-A6A2-64382E7511FD}"/>
                </c:ext>
                <c:ext xmlns:c15="http://schemas.microsoft.com/office/drawing/2012/chart" uri="{CE6537A1-D6FC-4f65-9D91-7224C49458BB}"/>
              </c:extLst>
            </c:dLbl>
            <c:dLbl>
              <c:idx val="4"/>
              <c:layout>
                <c:manualLayout>
                  <c:x val="-3.8353365811342093E-3"/>
                  <c:y val="4.71396035361150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8ED-42B9-85D9-55C5E09DEDD1}"/>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60000"/>
                        <a:lumOff val="40000"/>
                      </a:schemeClr>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Sheet1!$C$2:$C$7</c:f>
              <c:numCache>
                <c:formatCode>0.0</c:formatCode>
                <c:ptCount val="6"/>
                <c:pt idx="0">
                  <c:v>40.6</c:v>
                </c:pt>
                <c:pt idx="1">
                  <c:v>44.4</c:v>
                </c:pt>
                <c:pt idx="2">
                  <c:v>15.3</c:v>
                </c:pt>
                <c:pt idx="3">
                  <c:v>3.1</c:v>
                </c:pt>
                <c:pt idx="4">
                  <c:v>4.0999999999999996</c:v>
                </c:pt>
                <c:pt idx="5" formatCode="General">
                  <c:v>7.8</c:v>
                </c:pt>
              </c:numCache>
            </c:numRef>
          </c:val>
          <c:smooth val="0"/>
          <c:extLst xmlns:c16r2="http://schemas.microsoft.com/office/drawing/2015/06/char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1037011360"/>
        <c:axId val="-1037010816"/>
      </c:lineChart>
      <c:catAx>
        <c:axId val="-103701136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37010816"/>
        <c:crosses val="autoZero"/>
        <c:auto val="1"/>
        <c:lblAlgn val="ctr"/>
        <c:lblOffset val="100"/>
        <c:noMultiLvlLbl val="0"/>
      </c:catAx>
      <c:valAx>
        <c:axId val="-103701081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37011360"/>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Φεβ-22</c:v>
                </c:pt>
              </c:strCache>
            </c:strRef>
          </c:tx>
          <c:spPr>
            <a:ln w="22225" cap="rnd">
              <a:solidFill>
                <a:srgbClr val="336600"/>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0F7-47E9-A291-3199CDCECC0A}"/>
              </c:ext>
            </c:extLst>
          </c:dPt>
          <c:dPt>
            <c:idx val="1"/>
            <c:marker>
              <c:symbol val="none"/>
            </c:marker>
            <c:bubble3D val="0"/>
            <c:extLst xmlns:c16r2="http://schemas.microsoft.com/office/drawing/2015/06/chart">
              <c:ext xmlns:c16="http://schemas.microsoft.com/office/drawing/2014/chart" uri="{C3380CC4-5D6E-409C-BE32-E72D297353CC}">
                <c16:uniqueId val="{00000001-80F7-47E9-A291-3199CDCECC0A}"/>
              </c:ext>
            </c:extLst>
          </c:dPt>
          <c:dPt>
            <c:idx val="2"/>
            <c:marker>
              <c:symbol val="none"/>
            </c:marker>
            <c:bubble3D val="0"/>
            <c:extLst xmlns:c16r2="http://schemas.microsoft.com/office/drawing/2015/06/chart">
              <c:ext xmlns:c16="http://schemas.microsoft.com/office/drawing/2014/chart" uri="{C3380CC4-5D6E-409C-BE32-E72D297353CC}">
                <c16:uniqueId val="{00000002-80F7-47E9-A291-3199CDCECC0A}"/>
              </c:ext>
            </c:extLst>
          </c:dPt>
          <c:dPt>
            <c:idx val="3"/>
            <c:marker>
              <c:symbol val="none"/>
            </c:marker>
            <c:bubble3D val="0"/>
            <c:extLst xmlns:c16r2="http://schemas.microsoft.com/office/drawing/2015/06/chart">
              <c:ext xmlns:c16="http://schemas.microsoft.com/office/drawing/2014/chart" uri="{C3380CC4-5D6E-409C-BE32-E72D297353CC}">
                <c16:uniqueId val="{00000003-80F7-47E9-A291-3199CDCECC0A}"/>
              </c:ext>
            </c:extLst>
          </c:dPt>
          <c:dLbls>
            <c:dLbl>
              <c:idx val="0"/>
              <c:layout>
                <c:manualLayout>
                  <c:x val="-3.8603260262804098E-2"/>
                  <c:y val="-3.047032472582411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F7-47E9-A291-3199CDCECC0A}"/>
                </c:ext>
                <c:ext xmlns:c15="http://schemas.microsoft.com/office/drawing/2012/chart" uri="{CE6537A1-D6FC-4f65-9D91-7224C49458BB}"/>
              </c:extLst>
            </c:dLbl>
            <c:dLbl>
              <c:idx val="1"/>
              <c:layout>
                <c:manualLayout>
                  <c:x val="-3.643026503269977E-2"/>
                  <c:y val="-4.71393555477963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F7-47E9-A291-3199CDCECC0A}"/>
                </c:ext>
                <c:ext xmlns:c15="http://schemas.microsoft.com/office/drawing/2012/chart" uri="{CE6537A1-D6FC-4f65-9D91-7224C49458BB}"/>
              </c:extLst>
            </c:dLbl>
            <c:dLbl>
              <c:idx val="2"/>
              <c:layout>
                <c:manualLayout>
                  <c:x val="-4.186275310796065E-2"/>
                  <c:y val="-9.12316786230102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F7-47E9-A291-3199CDCECC0A}"/>
                </c:ext>
                <c:ext xmlns:c15="http://schemas.microsoft.com/office/drawing/2012/chart" uri="{CE6537A1-D6FC-4f65-9D91-7224C49458BB}"/>
              </c:extLst>
            </c:dLbl>
            <c:dLbl>
              <c:idx val="3"/>
              <c:layout>
                <c:manualLayout>
                  <c:x val="-8.1813270413429451E-3"/>
                  <c:y val="-7.23349687336327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F7-47E9-A291-3199CDCECC0A}"/>
                </c:ext>
                <c:ext xmlns:c15="http://schemas.microsoft.com/office/drawing/2012/chart" uri="{CE6537A1-D6FC-4f65-9D91-7224C49458BB}"/>
              </c:extLst>
            </c:dLbl>
            <c:dLbl>
              <c:idx val="4"/>
              <c:layout>
                <c:manualLayout>
                  <c:x val="-4.8381738798273753E-2"/>
                  <c:y val="-7.2334968733632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B97-4A41-BED3-5B666BAF9C38}"/>
                </c:ext>
                <c:ext xmlns:c15="http://schemas.microsoft.com/office/drawing/2012/chart" uri="{CE6537A1-D6FC-4f65-9D91-7224C49458BB}"/>
              </c:extLst>
            </c:dLbl>
            <c:dLbl>
              <c:idx val="5"/>
              <c:layout>
                <c:manualLayout>
                  <c:x val="-4.0553737359306048E-3"/>
                  <c:y val="-3.047032472582411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0A3-4D04-B47E-20F807CB8F3B}"/>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6600"/>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Sheet1!$B$2:$B$7</c:f>
              <c:numCache>
                <c:formatCode>General</c:formatCode>
                <c:ptCount val="6"/>
                <c:pt idx="0">
                  <c:v>4.8</c:v>
                </c:pt>
                <c:pt idx="1">
                  <c:v>27.1</c:v>
                </c:pt>
                <c:pt idx="2">
                  <c:v>27.7</c:v>
                </c:pt>
                <c:pt idx="3">
                  <c:v>7.4</c:v>
                </c:pt>
                <c:pt idx="4">
                  <c:v>1.1000000000000001</c:v>
                </c:pt>
                <c:pt idx="5" formatCode="0">
                  <c:v>4.7</c:v>
                </c:pt>
              </c:numCache>
            </c:numRef>
          </c:val>
          <c:smooth val="0"/>
          <c:extLst xmlns:c16r2="http://schemas.microsoft.com/office/drawing/2015/06/chart">
            <c:ext xmlns:c16="http://schemas.microsoft.com/office/drawing/2014/chart" uri="{C3380CC4-5D6E-409C-BE32-E72D297353CC}">
              <c16:uniqueId val="{0000000A-80F7-47E9-A291-3199CDCECC0A}"/>
            </c:ext>
          </c:extLst>
        </c:ser>
        <c:ser>
          <c:idx val="1"/>
          <c:order val="1"/>
          <c:tx>
            <c:strRef>
              <c:f>Sheet1!$C$1</c:f>
              <c:strCache>
                <c:ptCount val="1"/>
                <c:pt idx="0">
                  <c:v>Μαρ-22</c:v>
                </c:pt>
              </c:strCache>
            </c:strRef>
          </c:tx>
          <c:spPr>
            <a:ln w="22225" cap="rnd">
              <a:solidFill>
                <a:schemeClr val="accent1"/>
              </a:solidFill>
              <a:round/>
            </a:ln>
            <a:effectLst/>
          </c:spPr>
          <c:marker>
            <c:symbol val="none"/>
          </c:marker>
          <c:dLbls>
            <c:dLbl>
              <c:idx val="0"/>
              <c:layout>
                <c:manualLayout>
                  <c:x val="-8.1813270413429451E-3"/>
                  <c:y val="-6.93901074483787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3F2-48F0-BAD1-FD0AB859AB49}"/>
                </c:ext>
                <c:ext xmlns:c15="http://schemas.microsoft.com/office/drawing/2012/chart" uri="{CE6537A1-D6FC-4f65-9D91-7224C49458BB}"/>
              </c:extLst>
            </c:dLbl>
            <c:dLbl>
              <c:idx val="1"/>
              <c:layout>
                <c:manualLayout>
                  <c:x val="-1.9046303191864743E-2"/>
                  <c:y val="6.2886861777262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B68-B7F3-DD684AD3EA52}"/>
                </c:ext>
                <c:ext xmlns:c15="http://schemas.microsoft.com/office/drawing/2012/chart" uri="{CE6537A1-D6FC-4f65-9D91-7224C49458BB}"/>
              </c:extLst>
            </c:dLbl>
            <c:dLbl>
              <c:idx val="2"/>
              <c:layout>
                <c:manualLayout>
                  <c:x val="-3.4257269802595358E-2"/>
                  <c:y val="6.91857650737219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3F2-48F0-BAD1-FD0AB859AB49}"/>
                </c:ext>
                <c:ext xmlns:c15="http://schemas.microsoft.com/office/drawing/2012/chart" uri="{CE6537A1-D6FC-4f65-9D91-7224C49458BB}"/>
              </c:extLst>
            </c:dLbl>
            <c:dLbl>
              <c:idx val="3"/>
              <c:layout>
                <c:manualLayout>
                  <c:x val="-3.2084274572490995E-2"/>
                  <c:y val="3.76912485914262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3F2-48F0-BAD1-FD0AB859AB49}"/>
                </c:ext>
                <c:ext xmlns:c15="http://schemas.microsoft.com/office/drawing/2012/chart" uri="{CE6537A1-D6FC-4f65-9D91-7224C49458BB}"/>
              </c:extLst>
            </c:dLbl>
            <c:dLbl>
              <c:idx val="4"/>
              <c:layout>
                <c:manualLayout>
                  <c:x val="5.1065387907452651E-4"/>
                  <c:y val="-9.55052613201707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B97-4A41-BED3-5B666BAF9C38}"/>
                </c:ext>
                <c:ext xmlns:c15="http://schemas.microsoft.com/office/drawing/2012/chart" uri="{CE6537A1-D6FC-4f65-9D91-7224C49458BB}"/>
              </c:extLst>
            </c:dLbl>
            <c:dLbl>
              <c:idx val="5"/>
              <c:layout>
                <c:manualLayout>
                  <c:x val="-4.5901872155162123E-2"/>
                  <c:y val="-5.99417525036900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0A3-4D04-B47E-20F807CB8F3B}"/>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Sheet1!$C$2:$C$7</c:f>
              <c:numCache>
                <c:formatCode>0.0</c:formatCode>
                <c:ptCount val="6"/>
                <c:pt idx="0">
                  <c:v>5.3</c:v>
                </c:pt>
                <c:pt idx="1">
                  <c:v>19.600000000000001</c:v>
                </c:pt>
                <c:pt idx="2">
                  <c:v>26.6</c:v>
                </c:pt>
                <c:pt idx="3">
                  <c:v>6</c:v>
                </c:pt>
                <c:pt idx="4">
                  <c:v>0.4</c:v>
                </c:pt>
                <c:pt idx="5" formatCode="General">
                  <c:v>10.199999999999999</c:v>
                </c:pt>
              </c:numCache>
            </c:numRef>
          </c:val>
          <c:smooth val="0"/>
          <c:extLst xmlns:c16r2="http://schemas.microsoft.com/office/drawing/2015/06/char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1037010272"/>
        <c:axId val="-1037002656"/>
      </c:lineChart>
      <c:catAx>
        <c:axId val="-103701027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37002656"/>
        <c:crosses val="autoZero"/>
        <c:auto val="1"/>
        <c:lblAlgn val="ctr"/>
        <c:lblOffset val="100"/>
        <c:noMultiLvlLbl val="0"/>
      </c:catAx>
      <c:valAx>
        <c:axId val="-103700265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37010272"/>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6724672267656053E-2"/>
          <c:y val="0.11893168165985078"/>
          <c:w val="0.96655065546468799"/>
          <c:h val="0.63413546648056263"/>
        </c:manualLayout>
      </c:layout>
      <c:lineChart>
        <c:grouping val="standard"/>
        <c:varyColors val="0"/>
        <c:ser>
          <c:idx val="0"/>
          <c:order val="0"/>
          <c:tx>
            <c:strRef>
              <c:f>Sheet1!$B$1</c:f>
              <c:strCache>
                <c:ptCount val="1"/>
                <c:pt idx="0">
                  <c:v>Σε καλύτερη</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98B0-474A-BF28-595332C819BC}"/>
              </c:ext>
            </c:extLst>
          </c:dPt>
          <c:dPt>
            <c:idx val="1"/>
            <c:marker>
              <c:symbol val="none"/>
            </c:marker>
            <c:bubble3D val="0"/>
            <c:extLst xmlns:c16r2="http://schemas.microsoft.com/office/drawing/2015/06/chart">
              <c:ext xmlns:c16="http://schemas.microsoft.com/office/drawing/2014/chart" uri="{C3380CC4-5D6E-409C-BE32-E72D297353CC}">
                <c16:uniqueId val="{00000003-98B0-474A-BF28-595332C819BC}"/>
              </c:ext>
            </c:extLst>
          </c:dPt>
          <c:dPt>
            <c:idx val="2"/>
            <c:marker>
              <c:symbol val="none"/>
            </c:marker>
            <c:bubble3D val="0"/>
            <c:extLst xmlns:c16r2="http://schemas.microsoft.com/office/drawing/2015/06/chart">
              <c:ext xmlns:c16="http://schemas.microsoft.com/office/drawing/2014/chart" uri="{C3380CC4-5D6E-409C-BE32-E72D297353CC}">
                <c16:uniqueId val="{00000005-98B0-474A-BF28-595332C819BC}"/>
              </c:ext>
            </c:extLst>
          </c:dPt>
          <c:dPt>
            <c:idx val="3"/>
            <c:marker>
              <c:symbol val="none"/>
            </c:marker>
            <c:bubble3D val="0"/>
            <c:extLst xmlns:c16r2="http://schemas.microsoft.com/office/drawing/2015/06/chart">
              <c:ext xmlns:c16="http://schemas.microsoft.com/office/drawing/2014/chart" uri="{C3380CC4-5D6E-409C-BE32-E72D297353CC}">
                <c16:uniqueId val="{00000007-98B0-474A-BF28-595332C819BC}"/>
              </c:ext>
            </c:extLst>
          </c:dPt>
          <c:dLbls>
            <c:dLbl>
              <c:idx val="0"/>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B0-474A-BF28-595332C819BC}"/>
                </c:ext>
                <c:ext xmlns:c15="http://schemas.microsoft.com/office/drawing/2012/chart" uri="{CE6537A1-D6FC-4f65-9D91-7224C49458BB}"/>
              </c:extLst>
            </c:dLbl>
            <c:dLbl>
              <c:idx val="1"/>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B0-474A-BF28-595332C819BC}"/>
                </c:ext>
                <c:ext xmlns:c15="http://schemas.microsoft.com/office/drawing/2012/chart" uri="{CE6537A1-D6FC-4f65-9D91-7224C49458BB}"/>
              </c:extLst>
            </c:dLbl>
            <c:dLbl>
              <c:idx val="2"/>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B0-474A-BF28-595332C819BC}"/>
                </c:ext>
                <c:ext xmlns:c15="http://schemas.microsoft.com/office/drawing/2012/chart" uri="{CE6537A1-D6FC-4f65-9D91-7224C49458BB}"/>
              </c:extLst>
            </c:dLbl>
            <c:dLbl>
              <c:idx val="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8B0-474A-BF28-595332C819BC}"/>
                </c:ext>
                <c:ext xmlns:c15="http://schemas.microsoft.com/office/drawing/2012/chart" uri="{CE6537A1-D6FC-4f65-9D91-7224C49458BB}"/>
              </c:extLst>
            </c:dLbl>
            <c:dLbl>
              <c:idx val="4"/>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054-4FB8-9C45-66C5D1783E6B}"/>
                </c:ext>
                <c:ext xmlns:c15="http://schemas.microsoft.com/office/drawing/2012/chart" uri="{CE6537A1-D6FC-4f65-9D91-7224C49458BB}"/>
              </c:extLst>
            </c:dLbl>
            <c:dLbl>
              <c:idx val="25"/>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E0C-41FD-B7CC-DA14E313AA3B}"/>
                </c:ext>
                <c:ext xmlns:c15="http://schemas.microsoft.com/office/drawing/2012/chart" uri="{CE6537A1-D6FC-4f65-9D91-7224C49458BB}"/>
              </c:extLst>
            </c:dLbl>
            <c:dLbl>
              <c:idx val="3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E0C-41FD-B7CC-DA14E313AA3B}"/>
                </c:ext>
                <c:ext xmlns:c15="http://schemas.microsoft.com/office/drawing/2012/chart" uri="{CE6537A1-D6FC-4f65-9D91-7224C49458BB}"/>
              </c:extLst>
            </c:dLbl>
            <c:dLbl>
              <c:idx val="34"/>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E0C-41FD-B7CC-DA14E313AA3B}"/>
                </c:ext>
                <c:ext xmlns:c15="http://schemas.microsoft.com/office/drawing/2012/chart" uri="{CE6537A1-D6FC-4f65-9D91-7224C49458BB}"/>
              </c:extLst>
            </c:dLbl>
            <c:dLbl>
              <c:idx val="40"/>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E0C-41FD-B7CC-DA14E313AA3B}"/>
                </c:ext>
                <c:ext xmlns:c15="http://schemas.microsoft.com/office/drawing/2012/chart" uri="{CE6537A1-D6FC-4f65-9D91-7224C49458BB}"/>
              </c:extLst>
            </c:dLbl>
            <c:dLbl>
              <c:idx val="45"/>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5AB-4CC9-8BEB-EDDE29422420}"/>
                </c:ext>
                <c:ext xmlns:c15="http://schemas.microsoft.com/office/drawing/2012/chart" uri="{CE6537A1-D6FC-4f65-9D91-7224C49458BB}"/>
              </c:extLst>
            </c:dLbl>
            <c:dLbl>
              <c:idx val="50"/>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641-440D-8094-F239077DD2BA}"/>
                </c:ext>
                <c:ext xmlns:c15="http://schemas.microsoft.com/office/drawing/2012/chart" uri="{CE6537A1-D6FC-4f65-9D91-7224C49458BB}"/>
              </c:extLst>
            </c:dLbl>
            <c:dLbl>
              <c:idx val="51"/>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EFF-471A-A898-A9C1541A62C4}"/>
                </c:ext>
                <c:ext xmlns:c15="http://schemas.microsoft.com/office/drawing/2012/chart" uri="{CE6537A1-D6FC-4f65-9D91-7224C49458BB}"/>
              </c:extLst>
            </c:dLbl>
            <c:dLbl>
              <c:idx val="52"/>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96-4D97-8CD5-8F693916D37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20</c:v>
                </c:pt>
                <c:pt idx="1">
                  <c:v>18</c:v>
                </c:pt>
                <c:pt idx="2">
                  <c:v>20</c:v>
                </c:pt>
                <c:pt idx="3">
                  <c:v>15</c:v>
                </c:pt>
                <c:pt idx="4">
                  <c:v>14</c:v>
                </c:pt>
              </c:numCache>
            </c:numRef>
          </c:val>
          <c:smooth val="0"/>
          <c:extLst xmlns:c16r2="http://schemas.microsoft.com/office/drawing/2015/06/chart">
            <c:ext xmlns:c16="http://schemas.microsoft.com/office/drawing/2014/chart" uri="{C3380CC4-5D6E-409C-BE32-E72D297353CC}">
              <c16:uniqueId val="{00000008-98B0-474A-BF28-595332C819BC}"/>
            </c:ext>
          </c:extLst>
        </c:ser>
        <c:ser>
          <c:idx val="1"/>
          <c:order val="1"/>
          <c:tx>
            <c:strRef>
              <c:f>Sheet1!$C$1</c:f>
              <c:strCache>
                <c:ptCount val="1"/>
                <c:pt idx="0">
                  <c:v>Σε χειρότερη</c:v>
                </c:pt>
              </c:strCache>
            </c:strRef>
          </c:tx>
          <c:spPr>
            <a:ln w="22225" cap="rnd">
              <a:solidFill>
                <a:schemeClr val="accent2"/>
              </a:solidFill>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E0C-41FD-B7CC-DA14E313AA3B}"/>
                </c:ext>
                <c:ext xmlns:c15="http://schemas.microsoft.com/office/drawing/2012/chart" uri="{CE6537A1-D6FC-4f65-9D91-7224C49458BB}"/>
              </c:extLst>
            </c:dLbl>
            <c:dLbl>
              <c:idx val="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054-4FB8-9C45-66C5D1783E6B}"/>
                </c:ext>
                <c:ext xmlns:c15="http://schemas.microsoft.com/office/drawing/2012/chart" uri="{CE6537A1-D6FC-4f65-9D91-7224C49458BB}"/>
              </c:extLst>
            </c:dLbl>
            <c:dLbl>
              <c:idx val="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054-4FB8-9C45-66C5D1783E6B}"/>
                </c:ext>
                <c:ext xmlns:c15="http://schemas.microsoft.com/office/drawing/2012/chart" uri="{CE6537A1-D6FC-4f65-9D91-7224C49458BB}"/>
              </c:extLst>
            </c:dLbl>
            <c:dLbl>
              <c:idx val="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054-4FB8-9C45-66C5D1783E6B}"/>
                </c:ext>
                <c:ext xmlns:c15="http://schemas.microsoft.com/office/drawing/2012/chart" uri="{CE6537A1-D6FC-4f65-9D91-7224C49458BB}"/>
              </c:extLst>
            </c:dLbl>
            <c:dLbl>
              <c:idx val="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054-4FB8-9C45-66C5D1783E6B}"/>
                </c:ext>
                <c:ext xmlns:c15="http://schemas.microsoft.com/office/drawing/2012/chart" uri="{CE6537A1-D6FC-4f65-9D91-7224C49458BB}"/>
              </c:extLst>
            </c:dLbl>
            <c:dLbl>
              <c:idx val="25"/>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E0C-41FD-B7CC-DA14E313AA3B}"/>
                </c:ext>
                <c:ext xmlns:c15="http://schemas.microsoft.com/office/drawing/2012/chart" uri="{CE6537A1-D6FC-4f65-9D91-7224C49458BB}"/>
              </c:extLst>
            </c:dLbl>
            <c:dLbl>
              <c:idx val="33"/>
              <c:layout>
                <c:manualLayout>
                  <c:x val="-4.5454161914499032E-2"/>
                  <c:y val="-5.3377942478208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0C-41FD-B7CC-DA14E313AA3B}"/>
                </c:ext>
                <c:ext xmlns:c15="http://schemas.microsoft.com/office/drawing/2012/chart" uri="{CE6537A1-D6FC-4f65-9D91-7224C49458BB}"/>
              </c:extLst>
            </c:dLbl>
            <c:dLbl>
              <c:idx val="34"/>
              <c:layout>
                <c:manualLayout>
                  <c:x val="-2.9826503103030828E-2"/>
                  <c:y val="2.82816548821079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E0C-41FD-B7CC-DA14E313AA3B}"/>
                </c:ext>
                <c:ext xmlns:c15="http://schemas.microsoft.com/office/drawing/2012/chart" uri="{CE6537A1-D6FC-4f65-9D91-7224C49458BB}"/>
              </c:extLst>
            </c:dLbl>
            <c:dLbl>
              <c:idx val="40"/>
              <c:layout>
                <c:manualLayout>
                  <c:x val="-3.6524071165088712E-2"/>
                  <c:y val="6.63894669835887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E0C-41FD-B7CC-DA14E313AA3B}"/>
                </c:ext>
                <c:ext xmlns:c15="http://schemas.microsoft.com/office/drawing/2012/chart" uri="{CE6537A1-D6FC-4f65-9D91-7224C49458BB}"/>
              </c:extLst>
            </c:dLbl>
            <c:dLbl>
              <c:idx val="44"/>
              <c:delete val="1"/>
              <c:extLst xmlns:c16r2="http://schemas.microsoft.com/office/drawing/2015/06/chart">
                <c:ext xmlns:c16="http://schemas.microsoft.com/office/drawing/2014/chart" uri="{C3380CC4-5D6E-409C-BE32-E72D297353CC}">
                  <c16:uniqueId val="{00000003-FE0C-41FD-B7CC-DA14E313AA3B}"/>
                </c:ext>
                <c:ext xmlns:c15="http://schemas.microsoft.com/office/drawing/2012/chart" uri="{CE6537A1-D6FC-4f65-9D91-7224C49458BB}"/>
              </c:extLst>
            </c:dLbl>
            <c:dLbl>
              <c:idx val="45"/>
              <c:layout>
                <c:manualLayout>
                  <c:x val="-4.5454161914498949E-2"/>
                  <c:y val="-9.692972773704323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5AB-4CC9-8BEB-EDDE29422420}"/>
                </c:ext>
                <c:ext xmlns:c15="http://schemas.microsoft.com/office/drawing/2012/chart" uri="{CE6537A1-D6FC-4f65-9D91-7224C49458BB}"/>
              </c:extLst>
            </c:dLbl>
            <c:dLbl>
              <c:idx val="47"/>
              <c:delete val="1"/>
              <c:extLst xmlns:c16r2="http://schemas.microsoft.com/office/drawing/2015/06/chart">
                <c:ext xmlns:c16="http://schemas.microsoft.com/office/drawing/2014/chart" uri="{C3380CC4-5D6E-409C-BE32-E72D297353CC}">
                  <c16:uniqueId val="{00000005-6992-4D56-9E6D-91BA2C85E297}"/>
                </c:ext>
                <c:ext xmlns:c15="http://schemas.microsoft.com/office/drawing/2012/chart" uri="{CE6537A1-D6FC-4f65-9D91-7224C49458BB}"/>
              </c:extLst>
            </c:dLbl>
            <c:dLbl>
              <c:idx val="49"/>
              <c:delete val="1"/>
              <c:extLst xmlns:c16r2="http://schemas.microsoft.com/office/drawing/2015/06/chart">
                <c:ext xmlns:c16="http://schemas.microsoft.com/office/drawing/2014/chart" uri="{C3380CC4-5D6E-409C-BE32-E72D297353CC}">
                  <c16:uniqueId val="{00000005-AFFD-4F39-B030-613AB43D510E}"/>
                </c:ext>
                <c:ext xmlns:c15="http://schemas.microsoft.com/office/drawing/2012/chart" uri="{CE6537A1-D6FC-4f65-9D91-7224C49458BB}"/>
              </c:extLst>
            </c:dLbl>
            <c:dLbl>
              <c:idx val="50"/>
              <c:layout>
                <c:manualLayout>
                  <c:x val="-6.5546866100672521E-2"/>
                  <c:y val="-7.51538351076256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641-440D-8094-F239077DD2BA}"/>
                </c:ext>
                <c:ext xmlns:c15="http://schemas.microsoft.com/office/drawing/2012/chart" uri="{CE6537A1-D6FC-4f65-9D91-7224C49458BB}"/>
              </c:extLst>
            </c:dLbl>
            <c:dLbl>
              <c:idx val="51"/>
              <c:layout>
                <c:manualLayout>
                  <c:x val="-5.8849298038614557E-2"/>
                  <c:y val="-6.97098619502712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EFF-471A-A898-A9C1541A62C4}"/>
                </c:ext>
                <c:ext xmlns:c15="http://schemas.microsoft.com/office/drawing/2012/chart" uri="{CE6537A1-D6FC-4f65-9D91-7224C49458BB}"/>
              </c:extLst>
            </c:dLbl>
            <c:dLbl>
              <c:idx val="5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E96-4D97-8CD5-8F693916D37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37</c:v>
                </c:pt>
                <c:pt idx="1">
                  <c:v>38</c:v>
                </c:pt>
                <c:pt idx="2">
                  <c:v>39</c:v>
                </c:pt>
                <c:pt idx="3">
                  <c:v>47</c:v>
                </c:pt>
                <c:pt idx="4">
                  <c:v>56</c:v>
                </c:pt>
              </c:numCache>
            </c:numRef>
          </c:val>
          <c:smooth val="0"/>
          <c:extLst xmlns:c16r2="http://schemas.microsoft.com/office/drawing/2015/06/chart">
            <c:ext xmlns:c16="http://schemas.microsoft.com/office/drawing/2014/chart" uri="{C3380CC4-5D6E-409C-BE32-E72D297353CC}">
              <c16:uniqueId val="{0000000A-98B0-474A-BF28-595332C819BC}"/>
            </c:ext>
          </c:extLst>
        </c:ser>
        <c:dLbls>
          <c:showLegendKey val="0"/>
          <c:showVal val="0"/>
          <c:showCatName val="0"/>
          <c:showSerName val="0"/>
          <c:showPercent val="0"/>
          <c:showBubbleSize val="0"/>
        </c:dLbls>
        <c:smooth val="0"/>
        <c:axId val="-1157815568"/>
        <c:axId val="-1157813392"/>
      </c:lineChart>
      <c:dateAx>
        <c:axId val="-115781556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mn-lt"/>
                <a:ea typeface="+mn-ea"/>
                <a:cs typeface="+mn-cs"/>
              </a:defRPr>
            </a:pPr>
            <a:endParaRPr lang="el-GR"/>
          </a:p>
        </c:txPr>
        <c:crossAx val="-1157813392"/>
        <c:crosses val="autoZero"/>
        <c:auto val="1"/>
        <c:lblOffset val="100"/>
        <c:baseTimeUnit val="months"/>
      </c:dateAx>
      <c:valAx>
        <c:axId val="-1157813392"/>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15781556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2598277801714826"/>
          <c:y val="0.87823754525932529"/>
          <c:w val="0.34803432424721914"/>
          <c:h val="0.1105715385923589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26355479710851E-2"/>
          <c:y val="0.13953095382503317"/>
          <c:w val="0.9680736445202891"/>
          <c:h val="0.82386861572036951"/>
        </c:manualLayout>
      </c:layout>
      <c:barChart>
        <c:barDir val="col"/>
        <c:grouping val="clustered"/>
        <c:varyColors val="0"/>
        <c:ser>
          <c:idx val="0"/>
          <c:order val="0"/>
          <c:tx>
            <c:strRef>
              <c:f>Sheet1!$B$1</c:f>
              <c:strCache>
                <c:ptCount val="1"/>
                <c:pt idx="0">
                  <c:v>Series 1</c:v>
                </c:pt>
              </c:strCache>
            </c:strRef>
          </c:tx>
          <c:spPr>
            <a:solidFill>
              <a:schemeClr val="bg1">
                <a:lumMod val="50000"/>
                <a:alpha val="70000"/>
              </a:schemeClr>
            </a:solidFill>
            <a:ln>
              <a:noFill/>
            </a:ln>
            <a:effectLst/>
          </c:spPr>
          <c:invertIfNegative val="0"/>
          <c:dPt>
            <c:idx val="0"/>
            <c:invertIfNegative val="0"/>
            <c:bubble3D val="0"/>
            <c:spPr>
              <a:solidFill>
                <a:srgbClr val="3399FF">
                  <a:alpha val="70000"/>
                </a:srgbClr>
              </a:solidFill>
              <a:ln>
                <a:noFill/>
              </a:ln>
              <a:effectLst/>
            </c:spPr>
            <c:extLst xmlns:c16r2="http://schemas.microsoft.com/office/drawing/2015/06/chart">
              <c:ext xmlns:c16="http://schemas.microsoft.com/office/drawing/2014/chart" uri="{C3380CC4-5D6E-409C-BE32-E72D297353CC}">
                <c16:uniqueId val="{00000001-490C-490F-A67C-64BF956F0D26}"/>
              </c:ext>
            </c:extLst>
          </c:dPt>
          <c:dPt>
            <c:idx val="1"/>
            <c:invertIfNegative val="0"/>
            <c:bubble3D val="0"/>
            <c:spPr>
              <a:solidFill>
                <a:srgbClr val="FF6699">
                  <a:alpha val="70000"/>
                </a:srgbClr>
              </a:solidFill>
              <a:ln>
                <a:noFill/>
              </a:ln>
              <a:effectLst/>
            </c:spPr>
            <c:extLst xmlns:c16r2="http://schemas.microsoft.com/office/drawing/2015/06/chart">
              <c:ext xmlns:c16="http://schemas.microsoft.com/office/drawing/2014/chart" uri="{C3380CC4-5D6E-409C-BE32-E72D297353CC}">
                <c16:uniqueId val="{00000002-490C-490F-A67C-64BF956F0D26}"/>
              </c:ext>
            </c:extLst>
          </c:dPt>
          <c:dPt>
            <c:idx val="2"/>
            <c:invertIfNegative val="0"/>
            <c:bubble3D val="0"/>
            <c:spPr>
              <a:solidFill>
                <a:srgbClr val="00B050">
                  <a:alpha val="70000"/>
                </a:srgbClr>
              </a:solidFill>
              <a:ln>
                <a:noFill/>
              </a:ln>
              <a:effectLst/>
            </c:spPr>
            <c:extLst xmlns:c16r2="http://schemas.microsoft.com/office/drawing/2015/06/chart">
              <c:ext xmlns:c16="http://schemas.microsoft.com/office/drawing/2014/chart" uri="{C3380CC4-5D6E-409C-BE32-E72D297353CC}">
                <c16:uniqueId val="{00000003-490C-490F-A67C-64BF956F0D26}"/>
              </c:ext>
            </c:extLst>
          </c:dPt>
          <c:dPt>
            <c:idx val="3"/>
            <c:invertIfNegative val="0"/>
            <c:bubble3D val="0"/>
            <c:spPr>
              <a:solidFill>
                <a:srgbClr val="FF0000">
                  <a:alpha val="70000"/>
                </a:srgbClr>
              </a:solidFill>
              <a:ln>
                <a:noFill/>
              </a:ln>
              <a:effectLst/>
            </c:spPr>
            <c:extLst xmlns:c16r2="http://schemas.microsoft.com/office/drawing/2015/06/chart">
              <c:ext xmlns:c16="http://schemas.microsoft.com/office/drawing/2014/chart" uri="{C3380CC4-5D6E-409C-BE32-E72D297353CC}">
                <c16:uniqueId val="{00000004-490C-490F-A67C-64BF956F0D26}"/>
              </c:ext>
            </c:extLst>
          </c:dPt>
          <c:dPt>
            <c:idx val="4"/>
            <c:invertIfNegative val="0"/>
            <c:bubble3D val="0"/>
            <c:spPr>
              <a:solidFill>
                <a:schemeClr val="accent5">
                  <a:lumMod val="40000"/>
                  <a:lumOff val="60000"/>
                  <a:alpha val="70000"/>
                </a:schemeClr>
              </a:solidFill>
              <a:ln>
                <a:noFill/>
              </a:ln>
              <a:effectLst/>
            </c:spPr>
            <c:extLst xmlns:c16r2="http://schemas.microsoft.com/office/drawing/2015/06/chart">
              <c:ext xmlns:c16="http://schemas.microsoft.com/office/drawing/2014/chart" uri="{C3380CC4-5D6E-409C-BE32-E72D297353CC}">
                <c16:uniqueId val="{00000005-490C-490F-A67C-64BF956F0D26}"/>
              </c:ext>
            </c:extLst>
          </c:dPt>
          <c:dPt>
            <c:idx val="5"/>
            <c:invertIfNegative val="0"/>
            <c:bubble3D val="0"/>
            <c:spPr>
              <a:solidFill>
                <a:srgbClr val="C00000">
                  <a:alpha val="70000"/>
                </a:srgbClr>
              </a:solidFill>
              <a:ln>
                <a:noFill/>
              </a:ln>
              <a:effectLst/>
            </c:spPr>
            <c:extLst xmlns:c16r2="http://schemas.microsoft.com/office/drawing/2015/06/chart">
              <c:ext xmlns:c16="http://schemas.microsoft.com/office/drawing/2014/chart" uri="{C3380CC4-5D6E-409C-BE32-E72D297353CC}">
                <c16:uniqueId val="{00000006-490C-490F-A67C-64BF956F0D26}"/>
              </c:ext>
            </c:extLst>
          </c:dPt>
          <c:dPt>
            <c:idx val="6"/>
            <c:invertIfNegative val="0"/>
            <c:bubble3D val="0"/>
            <c:spPr>
              <a:solidFill>
                <a:schemeClr val="tx2">
                  <a:alpha val="69804"/>
                </a:schemeClr>
              </a:solidFill>
              <a:ln>
                <a:solidFill>
                  <a:schemeClr val="tx2"/>
                </a:solidFill>
              </a:ln>
              <a:effectLst/>
            </c:spPr>
            <c:extLst xmlns:c16r2="http://schemas.microsoft.com/office/drawing/2015/06/chart">
              <c:ext xmlns:c16="http://schemas.microsoft.com/office/drawing/2014/chart" uri="{C3380CC4-5D6E-409C-BE32-E72D297353CC}">
                <c16:uniqueId val="{00000007-490C-490F-A67C-64BF956F0D26}"/>
              </c:ext>
            </c:extLst>
          </c:dPt>
          <c:dPt>
            <c:idx val="7"/>
            <c:invertIfNegative val="0"/>
            <c:bubble3D val="0"/>
            <c:spPr>
              <a:solidFill>
                <a:schemeClr val="bg1">
                  <a:lumMod val="50000"/>
                  <a:alpha val="70000"/>
                </a:schemeClr>
              </a:solidFill>
              <a:ln>
                <a:noFill/>
              </a:ln>
              <a:effectLst/>
            </c:spPr>
            <c:extLst xmlns:c16r2="http://schemas.microsoft.com/office/drawing/2015/06/chart">
              <c:ext xmlns:c16="http://schemas.microsoft.com/office/drawing/2014/chart" uri="{C3380CC4-5D6E-409C-BE32-E72D297353CC}">
                <c16:uniqueId val="{0000000F-1153-403F-BCF0-A1F0212CFA79}"/>
              </c:ext>
            </c:extLst>
          </c:dPt>
          <c:dPt>
            <c:idx val="8"/>
            <c:invertIfNegative val="0"/>
            <c:bubble3D val="0"/>
            <c:spPr>
              <a:solidFill>
                <a:schemeClr val="bg1">
                  <a:lumMod val="65000"/>
                  <a:alpha val="70000"/>
                </a:schemeClr>
              </a:solidFill>
              <a:ln>
                <a:noFill/>
              </a:ln>
              <a:effectLst/>
            </c:spPr>
            <c:extLst xmlns:c16r2="http://schemas.microsoft.com/office/drawing/2015/06/chart">
              <c:ext xmlns:c16="http://schemas.microsoft.com/office/drawing/2014/chart" uri="{C3380CC4-5D6E-409C-BE32-E72D297353CC}">
                <c16:uniqueId val="{00000011-6660-428B-9DEF-4B53FC36708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ΝΕΑ  ΔΗΜΟΚΡΑΤΙΑ</c:v>
                </c:pt>
                <c:pt idx="1">
                  <c:v>ΣΥΡΙΖΑ</c:v>
                </c:pt>
                <c:pt idx="2">
                  <c:v>ΚΙΝΗΜΑ  ΑΛΛΑΓΗΣ</c:v>
                </c:pt>
                <c:pt idx="3">
                  <c:v>Κ.Κ.Ε</c:v>
                </c:pt>
                <c:pt idx="4">
                  <c:v>ΕΛΛΗΝΙΚΗ  ΛΥΣΗ</c:v>
                </c:pt>
                <c:pt idx="5">
                  <c:v>ΜΕΡΑ 25</c:v>
                </c:pt>
                <c:pt idx="6">
                  <c:v>ΕΛΛΗΝΕΣ ΓΙΑ ΤΗΝ ΠΑΤΡΙΔΑ </c:v>
                </c:pt>
                <c:pt idx="7">
                  <c:v>ΑΛΛΟ</c:v>
                </c:pt>
              </c:strCache>
            </c:strRef>
          </c:cat>
          <c:val>
            <c:numRef>
              <c:f>Sheet1!$B$2:$B$9</c:f>
              <c:numCache>
                <c:formatCode>0.0</c:formatCode>
                <c:ptCount val="8"/>
                <c:pt idx="0">
                  <c:v>34.1</c:v>
                </c:pt>
                <c:pt idx="1">
                  <c:v>24.6</c:v>
                </c:pt>
                <c:pt idx="2">
                  <c:v>16.7</c:v>
                </c:pt>
                <c:pt idx="3">
                  <c:v>6.3</c:v>
                </c:pt>
                <c:pt idx="4">
                  <c:v>5.9</c:v>
                </c:pt>
                <c:pt idx="5">
                  <c:v>4.4000000000000004</c:v>
                </c:pt>
                <c:pt idx="6">
                  <c:v>2.9</c:v>
                </c:pt>
                <c:pt idx="7">
                  <c:v>5.0999999999999996</c:v>
                </c:pt>
              </c:numCache>
            </c:numRef>
          </c:val>
          <c:extLst xmlns:c16r2="http://schemas.microsoft.com/office/drawing/2015/06/chart">
            <c:ext xmlns:c16="http://schemas.microsoft.com/office/drawing/2014/chart" uri="{C3380CC4-5D6E-409C-BE32-E72D297353CC}">
              <c16:uniqueId val="{00000000-6B80-4ED6-BFFF-1579FA2D7E38}"/>
            </c:ext>
          </c:extLst>
        </c:ser>
        <c:dLbls>
          <c:showLegendKey val="0"/>
          <c:showVal val="0"/>
          <c:showCatName val="0"/>
          <c:showSerName val="0"/>
          <c:showPercent val="0"/>
          <c:showBubbleSize val="0"/>
        </c:dLbls>
        <c:gapWidth val="100"/>
        <c:overlap val="-43"/>
        <c:axId val="-1037008096"/>
        <c:axId val="-1037005376"/>
      </c:barChart>
      <c:catAx>
        <c:axId val="-1037008096"/>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037005376"/>
        <c:crosses val="autoZero"/>
        <c:auto val="1"/>
        <c:lblAlgn val="ctr"/>
        <c:lblOffset val="100"/>
        <c:noMultiLvlLbl val="0"/>
      </c:catAx>
      <c:valAx>
        <c:axId val="-1037005376"/>
        <c:scaling>
          <c:orientation val="minMax"/>
          <c:max val="70"/>
        </c:scaling>
        <c:delete val="1"/>
        <c:axPos val="l"/>
        <c:majorGridlines>
          <c:spPr>
            <a:ln w="9525" cap="flat" cmpd="sng" algn="ctr">
              <a:solidFill>
                <a:schemeClr val="dk1">
                  <a:lumMod val="15000"/>
                  <a:lumOff val="85000"/>
                </a:schemeClr>
              </a:solidFill>
              <a:round/>
            </a:ln>
            <a:effectLst/>
          </c:spPr>
        </c:majorGridlines>
        <c:numFmt formatCode="0.0" sourceLinked="1"/>
        <c:majorTickMark val="out"/>
        <c:minorTickMark val="none"/>
        <c:tickLblPos val="nextTo"/>
        <c:crossAx val="-10370080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2">
                  <a:lumMod val="50000"/>
                </a:schemeClr>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FF3399"/>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7-9A4F-4D58-A0A0-EA779306130C}"/>
              </c:ext>
            </c:extLst>
          </c:dPt>
          <c:dPt>
            <c:idx val="4"/>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6715-4407-9427-2B388BE6486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Η ΝΔ</c:v>
                </c:pt>
                <c:pt idx="1">
                  <c:v>Ο ΣΥΡΙΖΑ</c:v>
                </c:pt>
                <c:pt idx="2">
                  <c:v>ΤΟ ΚΙΝΑΛ</c:v>
                </c:pt>
                <c:pt idx="3">
                  <c:v>Άλλο</c:v>
                </c:pt>
                <c:pt idx="4">
                  <c:v>ΔΓ/ΔΑ</c:v>
                </c:pt>
              </c:strCache>
            </c:strRef>
          </c:cat>
          <c:val>
            <c:numRef>
              <c:f>Sheet1!$B$2:$B$6</c:f>
              <c:numCache>
                <c:formatCode>0</c:formatCode>
                <c:ptCount val="5"/>
                <c:pt idx="0">
                  <c:v>65.599999999999994</c:v>
                </c:pt>
                <c:pt idx="1">
                  <c:v>14.4</c:v>
                </c:pt>
                <c:pt idx="2">
                  <c:v>3.8</c:v>
                </c:pt>
                <c:pt idx="3">
                  <c:v>2.7</c:v>
                </c:pt>
                <c:pt idx="4">
                  <c:v>13.4</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037016256"/>
        <c:axId val="-1037006464"/>
      </c:barChart>
      <c:catAx>
        <c:axId val="-10370162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1037006464"/>
        <c:crosses val="autoZero"/>
        <c:auto val="1"/>
        <c:lblAlgn val="ctr"/>
        <c:lblOffset val="100"/>
        <c:noMultiLvlLbl val="0"/>
      </c:catAx>
      <c:valAx>
        <c:axId val="-1037006464"/>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0370162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 στοιχεία</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ΝΔ</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A73C-4BE4-B75D-E10ECF09D2C8}"/>
              </c:ext>
            </c:extLst>
          </c:dPt>
          <c:dPt>
            <c:idx val="1"/>
            <c:marker>
              <c:symbol val="none"/>
            </c:marker>
            <c:bubble3D val="0"/>
            <c:extLst xmlns:c16r2="http://schemas.microsoft.com/office/drawing/2015/06/chart">
              <c:ext xmlns:c16="http://schemas.microsoft.com/office/drawing/2014/chart" uri="{C3380CC4-5D6E-409C-BE32-E72D297353CC}">
                <c16:uniqueId val="{00000001-A73C-4BE4-B75D-E10ECF09D2C8}"/>
              </c:ext>
            </c:extLst>
          </c:dPt>
          <c:dPt>
            <c:idx val="2"/>
            <c:marker>
              <c:symbol val="none"/>
            </c:marker>
            <c:bubble3D val="0"/>
            <c:extLst xmlns:c16r2="http://schemas.microsoft.com/office/drawing/2015/06/chart">
              <c:ext xmlns:c16="http://schemas.microsoft.com/office/drawing/2014/chart" uri="{C3380CC4-5D6E-409C-BE32-E72D297353CC}">
                <c16:uniqueId val="{00000002-A73C-4BE4-B75D-E10ECF09D2C8}"/>
              </c:ext>
            </c:extLst>
          </c:dPt>
          <c:dPt>
            <c:idx val="3"/>
            <c:marker>
              <c:symbol val="none"/>
            </c:marker>
            <c:bubble3D val="0"/>
            <c:extLst xmlns:c16r2="http://schemas.microsoft.com/office/drawing/2015/06/chart">
              <c:ext xmlns:c16="http://schemas.microsoft.com/office/drawing/2014/chart" uri="{C3380CC4-5D6E-409C-BE32-E72D297353CC}">
                <c16:uniqueId val="{00000003-A73C-4BE4-B75D-E10ECF09D2C8}"/>
              </c:ext>
            </c:extLst>
          </c:dPt>
          <c:dLbls>
            <c:dLbl>
              <c:idx val="0"/>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73C-4BE4-B75D-E10ECF09D2C8}"/>
                </c:ext>
                <c:ext xmlns:c15="http://schemas.microsoft.com/office/drawing/2012/chart" uri="{CE6537A1-D6FC-4f65-9D91-7224C49458BB}"/>
              </c:extLst>
            </c:dLbl>
            <c:dLbl>
              <c:idx val="1"/>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73C-4BE4-B75D-E10ECF09D2C8}"/>
                </c:ext>
                <c:ext xmlns:c15="http://schemas.microsoft.com/office/drawing/2012/chart" uri="{CE6537A1-D6FC-4f65-9D91-7224C49458BB}"/>
              </c:extLst>
            </c:dLbl>
            <c:dLbl>
              <c:idx val="4"/>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73C-4BE4-B75D-E10ECF09D2C8}"/>
                </c:ext>
                <c:ext xmlns:c15="http://schemas.microsoft.com/office/drawing/2012/chart" uri="{CE6537A1-D6FC-4f65-9D91-7224C49458BB}"/>
              </c:extLst>
            </c:dLbl>
            <c:dLbl>
              <c:idx val="8"/>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73C-4BE4-B75D-E10ECF09D2C8}"/>
                </c:ext>
                <c:ext xmlns:c15="http://schemas.microsoft.com/office/drawing/2012/chart" uri="{CE6537A1-D6FC-4f65-9D91-7224C49458BB}"/>
              </c:extLst>
            </c:dLbl>
            <c:dLbl>
              <c:idx val="16"/>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73C-4BE4-B75D-E10ECF09D2C8}"/>
                </c:ext>
                <c:ext xmlns:c15="http://schemas.microsoft.com/office/drawing/2012/chart" uri="{CE6537A1-D6FC-4f65-9D91-7224C49458BB}"/>
              </c:extLst>
            </c:dLbl>
            <c:dLbl>
              <c:idx val="25"/>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73C-4BE4-B75D-E10ECF09D2C8}"/>
                </c:ext>
                <c:ext xmlns:c15="http://schemas.microsoft.com/office/drawing/2012/chart" uri="{CE6537A1-D6FC-4f65-9D91-7224C49458BB}"/>
              </c:extLst>
            </c:dLbl>
            <c:dLbl>
              <c:idx val="36"/>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73C-4BE4-B75D-E10ECF09D2C8}"/>
                </c:ext>
                <c:ext xmlns:c15="http://schemas.microsoft.com/office/drawing/2012/chart" uri="{CE6537A1-D6FC-4f65-9D91-7224C49458BB}"/>
              </c:extLst>
            </c:dLbl>
            <c:dLbl>
              <c:idx val="41"/>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73C-4BE4-B75D-E10ECF09D2C8}"/>
                </c:ext>
                <c:ext xmlns:c15="http://schemas.microsoft.com/office/drawing/2012/chart" uri="{CE6537A1-D6FC-4f65-9D91-7224C49458BB}"/>
              </c:extLst>
            </c:dLbl>
            <c:dLbl>
              <c:idx val="46"/>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73C-4BE4-B75D-E10ECF09D2C8}"/>
                </c:ext>
                <c:ext xmlns:c15="http://schemas.microsoft.com/office/drawing/2012/chart" uri="{CE6537A1-D6FC-4f65-9D91-7224C49458BB}"/>
              </c:extLst>
            </c:dLbl>
            <c:dLbl>
              <c:idx val="55"/>
              <c:layout>
                <c:manualLayout>
                  <c:x val="-2.5361457728325546E-2"/>
                  <c:y val="-6.63890383242850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73C-4BE4-B75D-E10ECF09D2C8}"/>
                </c:ext>
                <c:ext xmlns:c15="http://schemas.microsoft.com/office/drawing/2012/chart" uri="{CE6537A1-D6FC-4f65-9D91-7224C49458BB}"/>
              </c:extLst>
            </c:dLbl>
            <c:dLbl>
              <c:idx val="6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73C-4BE4-B75D-E10ECF09D2C8}"/>
                </c:ext>
                <c:ext xmlns:c15="http://schemas.microsoft.com/office/drawing/2012/chart" uri="{CE6537A1-D6FC-4f65-9D91-7224C49458BB}"/>
              </c:extLst>
            </c:dLbl>
            <c:dLbl>
              <c:idx val="70"/>
              <c:delete val="1"/>
              <c:extLst xmlns:c16r2="http://schemas.microsoft.com/office/drawing/2015/06/chart">
                <c:ext xmlns:c16="http://schemas.microsoft.com/office/drawing/2014/chart" uri="{C3380CC4-5D6E-409C-BE32-E72D297353CC}">
                  <c16:uniqueId val="{0000000D-A73C-4BE4-B75D-E10ECF09D2C8}"/>
                </c:ext>
                <c:ext xmlns:c15="http://schemas.microsoft.com/office/drawing/2012/chart" uri="{CE6537A1-D6FC-4f65-9D91-7224C49458BB}"/>
              </c:extLst>
            </c:dLbl>
            <c:dLbl>
              <c:idx val="71"/>
              <c:delete val="1"/>
              <c:extLst xmlns:c16r2="http://schemas.microsoft.com/office/drawing/2015/06/chart">
                <c:ext xmlns:c16="http://schemas.microsoft.com/office/drawing/2014/chart" uri="{C3380CC4-5D6E-409C-BE32-E72D297353CC}">
                  <c16:uniqueId val="{0000000E-A73C-4BE4-B75D-E10ECF09D2C8}"/>
                </c:ext>
                <c:ext xmlns:c15="http://schemas.microsoft.com/office/drawing/2012/chart" uri="{CE6537A1-D6FC-4f65-9D91-7224C49458BB}"/>
              </c:extLst>
            </c:dLbl>
            <c:dLbl>
              <c:idx val="72"/>
              <c:layout>
                <c:manualLayout>
                  <c:x val="-4.7010950963254437E-2"/>
                  <c:y val="9.14861832389925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73C-4BE4-B75D-E10ECF09D2C8}"/>
                </c:ext>
                <c:ext xmlns:c15="http://schemas.microsoft.com/office/drawing/2012/chart" uri="{CE6537A1-D6FC-4f65-9D91-7224C49458BB}"/>
              </c:extLst>
            </c:dLbl>
            <c:dLbl>
              <c:idx val="7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A73C-4BE4-B75D-E10ECF09D2C8}"/>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l-GR"/>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Sheet1!$A$2:$A$3</c:f>
              <c:numCache>
                <c:formatCode>mmm\-yy</c:formatCode>
                <c:ptCount val="2"/>
                <c:pt idx="0">
                  <c:v>44593</c:v>
                </c:pt>
                <c:pt idx="1">
                  <c:v>44621</c:v>
                </c:pt>
              </c:numCache>
            </c:numRef>
          </c:cat>
          <c:val>
            <c:numRef>
              <c:f>Sheet1!$B$2:$B$3</c:f>
              <c:numCache>
                <c:formatCode>General</c:formatCode>
                <c:ptCount val="2"/>
                <c:pt idx="0">
                  <c:v>67</c:v>
                </c:pt>
                <c:pt idx="1">
                  <c:v>66</c:v>
                </c:pt>
              </c:numCache>
            </c:numRef>
          </c:val>
          <c:smooth val="0"/>
          <c:extLst xmlns:c16r2="http://schemas.microsoft.com/office/drawing/2015/06/chart">
            <c:ext xmlns:c16="http://schemas.microsoft.com/office/drawing/2014/chart" uri="{C3380CC4-5D6E-409C-BE32-E72D297353CC}">
              <c16:uniqueId val="{00000011-A73C-4BE4-B75D-E10ECF09D2C8}"/>
            </c:ext>
          </c:extLst>
        </c:ser>
        <c:ser>
          <c:idx val="1"/>
          <c:order val="1"/>
          <c:tx>
            <c:strRef>
              <c:f>Sheet1!$C$1</c:f>
              <c:strCache>
                <c:ptCount val="1"/>
                <c:pt idx="0">
                  <c:v>ΣΥΡΙΖΑ</c:v>
                </c:pt>
              </c:strCache>
            </c:strRef>
          </c:tx>
          <c:spPr>
            <a:ln w="22225" cap="rnd">
              <a:solidFill>
                <a:schemeClr val="accent2"/>
              </a:solidFill>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A73C-4BE4-B75D-E10ECF09D2C8}"/>
                </c:ext>
                <c:ext xmlns:c15="http://schemas.microsoft.com/office/drawing/2012/chart" uri="{CE6537A1-D6FC-4f65-9D91-7224C49458BB}"/>
              </c:extLst>
            </c:dLbl>
            <c:dLbl>
              <c:idx val="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656-41D3-AEA0-6AC25E4EC398}"/>
                </c:ext>
                <c:ext xmlns:c15="http://schemas.microsoft.com/office/drawing/2012/chart" uri="{CE6537A1-D6FC-4f65-9D91-7224C49458BB}"/>
              </c:extLst>
            </c:dLbl>
            <c:dLbl>
              <c:idx val="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A73C-4BE4-B75D-E10ECF09D2C8}"/>
                </c:ext>
                <c:ext xmlns:c15="http://schemas.microsoft.com/office/drawing/2012/chart" uri="{CE6537A1-D6FC-4f65-9D91-7224C49458BB}"/>
              </c:extLst>
            </c:dLbl>
            <c:dLbl>
              <c:idx val="8"/>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A73C-4BE4-B75D-E10ECF09D2C8}"/>
                </c:ext>
                <c:ext xmlns:c15="http://schemas.microsoft.com/office/drawing/2012/chart" uri="{CE6537A1-D6FC-4f65-9D91-7224C49458BB}"/>
              </c:extLst>
            </c:dLbl>
            <c:dLbl>
              <c:idx val="16"/>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A73C-4BE4-B75D-E10ECF09D2C8}"/>
                </c:ext>
                <c:ext xmlns:c15="http://schemas.microsoft.com/office/drawing/2012/chart" uri="{CE6537A1-D6FC-4f65-9D91-7224C49458BB}"/>
              </c:extLst>
            </c:dLbl>
            <c:dLbl>
              <c:idx val="27"/>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A73C-4BE4-B75D-E10ECF09D2C8}"/>
                </c:ext>
                <c:ext xmlns:c15="http://schemas.microsoft.com/office/drawing/2012/chart" uri="{CE6537A1-D6FC-4f65-9D91-7224C49458BB}"/>
              </c:extLst>
            </c:dLbl>
            <c:dLbl>
              <c:idx val="4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A73C-4BE4-B75D-E10ECF09D2C8}"/>
                </c:ext>
                <c:ext xmlns:c15="http://schemas.microsoft.com/office/drawing/2012/chart" uri="{CE6537A1-D6FC-4f65-9D91-7224C49458BB}"/>
              </c:extLst>
            </c:dLbl>
            <c:dLbl>
              <c:idx val="49"/>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A73C-4BE4-B75D-E10ECF09D2C8}"/>
                </c:ext>
                <c:ext xmlns:c15="http://schemas.microsoft.com/office/drawing/2012/chart" uri="{CE6537A1-D6FC-4f65-9D91-7224C49458BB}"/>
              </c:extLst>
            </c:dLbl>
            <c:dLbl>
              <c:idx val="50"/>
              <c:layout>
                <c:manualLayout>
                  <c:x val="-3.2059025790383347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A73C-4BE4-B75D-E10ECF09D2C8}"/>
                </c:ext>
                <c:ext xmlns:c15="http://schemas.microsoft.com/office/drawing/2012/chart" uri="{CE6537A1-D6FC-4f65-9D91-7224C49458BB}"/>
              </c:extLst>
            </c:dLbl>
            <c:dLbl>
              <c:idx val="55"/>
              <c:layout>
                <c:manualLayout>
                  <c:x val="-2.5361457728325546E-2"/>
                  <c:y val="4.46135743541710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A73C-4BE4-B75D-E10ECF09D2C8}"/>
                </c:ext>
                <c:ext xmlns:c15="http://schemas.microsoft.com/office/drawing/2012/chart" uri="{CE6537A1-D6FC-4f65-9D91-7224C49458BB}"/>
              </c:extLst>
            </c:dLbl>
            <c:dLbl>
              <c:idx val="59"/>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A73C-4BE4-B75D-E10ECF09D2C8}"/>
                </c:ext>
                <c:ext xmlns:c15="http://schemas.microsoft.com/office/drawing/2012/chart" uri="{CE6537A1-D6FC-4f65-9D91-7224C49458BB}"/>
              </c:extLst>
            </c:dLbl>
            <c:dLbl>
              <c:idx val="6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A73C-4BE4-B75D-E10ECF09D2C8}"/>
                </c:ext>
                <c:ext xmlns:c15="http://schemas.microsoft.com/office/drawing/2012/chart" uri="{CE6537A1-D6FC-4f65-9D91-7224C49458BB}"/>
              </c:extLst>
            </c:dLbl>
            <c:dLbl>
              <c:idx val="69"/>
              <c:delete val="1"/>
              <c:extLst xmlns:c16r2="http://schemas.microsoft.com/office/drawing/2015/06/chart">
                <c:ext xmlns:c16="http://schemas.microsoft.com/office/drawing/2014/chart" uri="{C3380CC4-5D6E-409C-BE32-E72D297353CC}">
                  <c16:uniqueId val="{0000001D-A73C-4BE4-B75D-E10ECF09D2C8}"/>
                </c:ext>
                <c:ext xmlns:c15="http://schemas.microsoft.com/office/drawing/2012/chart" uri="{CE6537A1-D6FC-4f65-9D91-7224C49458BB}"/>
              </c:extLst>
            </c:dLbl>
            <c:dLbl>
              <c:idx val="70"/>
              <c:delete val="1"/>
              <c:extLst xmlns:c16r2="http://schemas.microsoft.com/office/drawing/2015/06/chart">
                <c:ext xmlns:c16="http://schemas.microsoft.com/office/drawing/2014/chart" uri="{C3380CC4-5D6E-409C-BE32-E72D297353CC}">
                  <c16:uniqueId val="{0000001E-A73C-4BE4-B75D-E10ECF09D2C8}"/>
                </c:ext>
                <c:ext xmlns:c15="http://schemas.microsoft.com/office/drawing/2012/chart" uri="{CE6537A1-D6FC-4f65-9D91-7224C49458BB}"/>
              </c:extLst>
            </c:dLbl>
            <c:dLbl>
              <c:idx val="71"/>
              <c:delete val="1"/>
              <c:extLst xmlns:c16r2="http://schemas.microsoft.com/office/drawing/2015/06/chart">
                <c:ext xmlns:c16="http://schemas.microsoft.com/office/drawing/2014/chart" uri="{C3380CC4-5D6E-409C-BE32-E72D297353CC}">
                  <c16:uniqueId val="{0000001F-A73C-4BE4-B75D-E10ECF09D2C8}"/>
                </c:ext>
                <c:ext xmlns:c15="http://schemas.microsoft.com/office/drawing/2012/chart" uri="{CE6537A1-D6FC-4f65-9D91-7224C49458BB}"/>
              </c:extLst>
            </c:dLbl>
            <c:dLbl>
              <c:idx val="72"/>
              <c:layout>
                <c:manualLayout>
                  <c:x val="-7.3801223211485648E-2"/>
                  <c:y val="-0.135037539838524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A73C-4BE4-B75D-E10ECF09D2C8}"/>
                </c:ext>
                <c:ext xmlns:c15="http://schemas.microsoft.com/office/drawing/2012/chart" uri="{CE6537A1-D6FC-4f65-9D91-7224C49458BB}"/>
              </c:extLst>
            </c:dLbl>
            <c:dLbl>
              <c:idx val="7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A73C-4BE4-B75D-E10ECF09D2C8}"/>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Sheet1!$A$2:$A$3</c:f>
              <c:numCache>
                <c:formatCode>mmm\-yy</c:formatCode>
                <c:ptCount val="2"/>
                <c:pt idx="0">
                  <c:v>44593</c:v>
                </c:pt>
                <c:pt idx="1">
                  <c:v>44621</c:v>
                </c:pt>
              </c:numCache>
            </c:numRef>
          </c:cat>
          <c:val>
            <c:numRef>
              <c:f>Sheet1!$C$2:$C$3</c:f>
              <c:numCache>
                <c:formatCode>General</c:formatCode>
                <c:ptCount val="2"/>
                <c:pt idx="0">
                  <c:v>16</c:v>
                </c:pt>
                <c:pt idx="1">
                  <c:v>14</c:v>
                </c:pt>
              </c:numCache>
            </c:numRef>
          </c:val>
          <c:smooth val="0"/>
          <c:extLst xmlns:c16r2="http://schemas.microsoft.com/office/drawing/2015/06/chart">
            <c:ext xmlns:c16="http://schemas.microsoft.com/office/drawing/2014/chart" uri="{C3380CC4-5D6E-409C-BE32-E72D297353CC}">
              <c16:uniqueId val="{00000022-A73C-4BE4-B75D-E10ECF09D2C8}"/>
            </c:ext>
          </c:extLst>
        </c:ser>
        <c:dLbls>
          <c:showLegendKey val="0"/>
          <c:showVal val="0"/>
          <c:showCatName val="0"/>
          <c:showSerName val="0"/>
          <c:showPercent val="0"/>
          <c:showBubbleSize val="0"/>
        </c:dLbls>
        <c:smooth val="0"/>
        <c:axId val="-1039663248"/>
        <c:axId val="-1039660528"/>
      </c:lineChart>
      <c:dateAx>
        <c:axId val="-103966324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mn-lt"/>
                <a:ea typeface="+mn-ea"/>
                <a:cs typeface="+mn-cs"/>
              </a:defRPr>
            </a:pPr>
            <a:endParaRPr lang="el-GR"/>
          </a:p>
        </c:txPr>
        <c:crossAx val="-1039660528"/>
        <c:crosses val="autoZero"/>
        <c:auto val="1"/>
        <c:lblOffset val="100"/>
        <c:baseTimeUnit val="months"/>
      </c:dateAx>
      <c:valAx>
        <c:axId val="-103966052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3966324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7849340800826"/>
          <c:y val="8.1991815724178796E-2"/>
          <c:w val="0.70095362403422878"/>
          <c:h val="0.88567381402066436"/>
        </c:manualLayout>
      </c:layout>
      <c:barChart>
        <c:barDir val="bar"/>
        <c:grouping val="stacked"/>
        <c:varyColors val="0"/>
        <c:ser>
          <c:idx val="0"/>
          <c:order val="0"/>
          <c:tx>
            <c:strRef>
              <c:f>Sheet1!$B$1</c:f>
              <c:strCache>
                <c:ptCount val="1"/>
                <c:pt idx="0">
                  <c:v>Δε θα το ψήφιζαν ποτέ</c:v>
                </c:pt>
              </c:strCache>
            </c:strRef>
          </c:tx>
          <c:spPr>
            <a:solidFill>
              <a:schemeClr val="accent2">
                <a:alpha val="70000"/>
              </a:schemeClr>
            </a:solidFill>
            <a:ln>
              <a:noFill/>
            </a:ln>
            <a:effectLst/>
          </c:spPr>
          <c:invertIfNegative val="0"/>
          <c:dLbls>
            <c:dLbl>
              <c:idx val="0"/>
              <c:tx>
                <c:rich>
                  <a:bodyPr/>
                  <a:lstStyle/>
                  <a:p>
                    <a:r>
                      <a:rPr lang="en-US"/>
                      <a:t>54</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CCE-45A9-9505-94B2C9846A9C}"/>
                </c:ext>
                <c:ext xmlns:c15="http://schemas.microsoft.com/office/drawing/2012/chart" uri="{CE6537A1-D6FC-4f65-9D91-7224C49458BB}"/>
              </c:extLst>
            </c:dLbl>
            <c:dLbl>
              <c:idx val="1"/>
              <c:tx>
                <c:rich>
                  <a:bodyPr/>
                  <a:lstStyle/>
                  <a:p>
                    <a:r>
                      <a:rPr lang="en-US"/>
                      <a:t>56</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CE-45A9-9505-94B2C9846A9C}"/>
                </c:ext>
                <c:ext xmlns:c15="http://schemas.microsoft.com/office/drawing/2012/chart" uri="{CE6537A1-D6FC-4f65-9D91-7224C49458BB}"/>
              </c:extLst>
            </c:dLbl>
            <c:dLbl>
              <c:idx val="2"/>
              <c:tx>
                <c:rich>
                  <a:bodyPr/>
                  <a:lstStyle/>
                  <a:p>
                    <a:r>
                      <a:rPr lang="en-US"/>
                      <a:t>63</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CCE-45A9-9505-94B2C9846A9C}"/>
                </c:ext>
                <c:ext xmlns:c15="http://schemas.microsoft.com/office/drawing/2012/chart" uri="{CE6537A1-D6FC-4f65-9D91-7224C49458BB}"/>
              </c:extLst>
            </c:dLbl>
            <c:dLbl>
              <c:idx val="3"/>
              <c:tx>
                <c:rich>
                  <a:bodyPr/>
                  <a:lstStyle/>
                  <a:p>
                    <a:r>
                      <a:rPr lang="en-US"/>
                      <a:t>78</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CCE-45A9-9505-94B2C9846A9C}"/>
                </c:ext>
                <c:ext xmlns:c15="http://schemas.microsoft.com/office/drawing/2012/chart" uri="{CE6537A1-D6FC-4f65-9D91-7224C49458BB}"/>
              </c:extLst>
            </c:dLbl>
            <c:dLbl>
              <c:idx val="4"/>
              <c:tx>
                <c:rich>
                  <a:bodyPr/>
                  <a:lstStyle/>
                  <a:p>
                    <a:r>
                      <a:rPr lang="en-US"/>
                      <a:t>77</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CCE-45A9-9505-94B2C9846A9C}"/>
                </c:ext>
                <c:ext xmlns:c15="http://schemas.microsoft.com/office/drawing/2012/chart" uri="{CE6537A1-D6FC-4f65-9D91-7224C49458BB}"/>
              </c:extLst>
            </c:dLbl>
            <c:dLbl>
              <c:idx val="5"/>
              <c:tx>
                <c:rich>
                  <a:bodyPr/>
                  <a:lstStyle/>
                  <a:p>
                    <a:r>
                      <a:rPr lang="en-US"/>
                      <a:t>78</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CCE-45A9-9505-94B2C9846A9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ΚΙΝΑΛ</c:v>
                </c:pt>
                <c:pt idx="1">
                  <c:v>ΝΔ </c:v>
                </c:pt>
                <c:pt idx="2">
                  <c:v>ΣΥΡΙΖΑ </c:v>
                </c:pt>
                <c:pt idx="3">
                  <c:v>ΚΚΕ</c:v>
                </c:pt>
                <c:pt idx="4">
                  <c:v>ΜΕΡΑ 25</c:v>
                </c:pt>
                <c:pt idx="5">
                  <c:v>ΕΛ. ΛΥΣΗ</c:v>
                </c:pt>
              </c:strCache>
            </c:strRef>
          </c:cat>
          <c:val>
            <c:numRef>
              <c:f>Sheet1!$B$2:$B$7</c:f>
              <c:numCache>
                <c:formatCode>0</c:formatCode>
                <c:ptCount val="6"/>
                <c:pt idx="0">
                  <c:v>-53.7</c:v>
                </c:pt>
                <c:pt idx="1">
                  <c:v>-56.2</c:v>
                </c:pt>
                <c:pt idx="2">
                  <c:v>-62.8</c:v>
                </c:pt>
                <c:pt idx="3">
                  <c:v>-77.599999999999994</c:v>
                </c:pt>
                <c:pt idx="4">
                  <c:v>-76.5</c:v>
                </c:pt>
                <c:pt idx="5">
                  <c:v>-78.099999999999994</c:v>
                </c:pt>
              </c:numCache>
            </c:numRef>
          </c:val>
          <c:extLst xmlns:c16r2="http://schemas.microsoft.com/office/drawing/2015/06/chart">
            <c:ext xmlns:c16="http://schemas.microsoft.com/office/drawing/2014/chart" uri="{C3380CC4-5D6E-409C-BE32-E72D297353CC}">
              <c16:uniqueId val="{00000006-ACCE-45A9-9505-94B2C9846A9C}"/>
            </c:ext>
          </c:extLst>
        </c:ser>
        <c:ser>
          <c:idx val="1"/>
          <c:order val="1"/>
          <c:tx>
            <c:strRef>
              <c:f>Sheet1!$C$1</c:f>
              <c:strCache>
                <c:ptCount val="1"/>
                <c:pt idx="0">
                  <c:v>Θα μπορούσαν να το ψηφίσουν</c:v>
                </c:pt>
              </c:strCache>
            </c:strRef>
          </c:tx>
          <c:spPr>
            <a:solidFill>
              <a:srgbClr val="3399F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ΚΙΝΑΛ</c:v>
                </c:pt>
                <c:pt idx="1">
                  <c:v>ΝΔ </c:v>
                </c:pt>
                <c:pt idx="2">
                  <c:v>ΣΥΡΙΖΑ </c:v>
                </c:pt>
                <c:pt idx="3">
                  <c:v>ΚΚΕ</c:v>
                </c:pt>
                <c:pt idx="4">
                  <c:v>ΜΕΡΑ 25</c:v>
                </c:pt>
                <c:pt idx="5">
                  <c:v>ΕΛ. ΛΥΣΗ</c:v>
                </c:pt>
              </c:strCache>
            </c:strRef>
          </c:cat>
          <c:val>
            <c:numRef>
              <c:f>Sheet1!$C$2:$C$7</c:f>
              <c:numCache>
                <c:formatCode>0</c:formatCode>
                <c:ptCount val="6"/>
                <c:pt idx="0">
                  <c:v>43.6</c:v>
                </c:pt>
                <c:pt idx="1">
                  <c:v>42.6</c:v>
                </c:pt>
                <c:pt idx="2">
                  <c:v>35.6</c:v>
                </c:pt>
                <c:pt idx="3">
                  <c:v>21.4</c:v>
                </c:pt>
                <c:pt idx="4">
                  <c:v>20.3</c:v>
                </c:pt>
                <c:pt idx="5">
                  <c:v>17.600000000000001</c:v>
                </c:pt>
              </c:numCache>
            </c:numRef>
          </c:val>
          <c:extLst xmlns:c16r2="http://schemas.microsoft.com/office/drawing/2015/06/chart">
            <c:ext xmlns:c16="http://schemas.microsoft.com/office/drawing/2014/chart" uri="{C3380CC4-5D6E-409C-BE32-E72D297353CC}">
              <c16:uniqueId val="{00000007-ACCE-45A9-9505-94B2C9846A9C}"/>
            </c:ext>
          </c:extLst>
        </c:ser>
        <c:dLbls>
          <c:showLegendKey val="0"/>
          <c:showVal val="0"/>
          <c:showCatName val="0"/>
          <c:showSerName val="0"/>
          <c:showPercent val="0"/>
          <c:showBubbleSize val="0"/>
        </c:dLbls>
        <c:gapWidth val="100"/>
        <c:overlap val="100"/>
        <c:axId val="-1039657808"/>
        <c:axId val="-1039667056"/>
      </c:barChart>
      <c:catAx>
        <c:axId val="-1039657808"/>
        <c:scaling>
          <c:orientation val="maxMin"/>
        </c:scaling>
        <c:delete val="0"/>
        <c:axPos val="l"/>
        <c:numFmt formatCode="General" sourceLinked="1"/>
        <c:majorTickMark val="in"/>
        <c:minorTickMark val="in"/>
        <c:tickLblPos val="low"/>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1" i="0" u="none" strike="noStrike" kern="1200" cap="none" spc="0" normalizeH="0" baseline="0">
                <a:ln>
                  <a:noFill/>
                </a:ln>
                <a:solidFill>
                  <a:schemeClr val="tx1">
                    <a:lumMod val="75000"/>
                    <a:lumOff val="25000"/>
                  </a:schemeClr>
                </a:solidFill>
                <a:latin typeface="+mn-lt"/>
                <a:ea typeface="+mn-ea"/>
                <a:cs typeface="+mn-cs"/>
              </a:defRPr>
            </a:pPr>
            <a:endParaRPr lang="el-GR"/>
          </a:p>
        </c:txPr>
        <c:crossAx val="-1039667056"/>
        <c:crosses val="autoZero"/>
        <c:auto val="1"/>
        <c:lblAlgn val="ctr"/>
        <c:lblOffset val="100"/>
        <c:noMultiLvlLbl val="0"/>
      </c:catAx>
      <c:valAx>
        <c:axId val="-1039667056"/>
        <c:scaling>
          <c:orientation val="minMax"/>
          <c:max val="85"/>
          <c:min val="-85"/>
        </c:scaling>
        <c:delete val="1"/>
        <c:axPos val="t"/>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039657808"/>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60177691662639476"/>
          <c:y val="0.81915713068918272"/>
          <c:w val="0.17974585456139522"/>
          <c:h val="0.1028459800762878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60680806249652E-3"/>
          <c:y val="0.16078620232672561"/>
          <c:w val="0.97376242443462024"/>
          <c:h val="0.57430450009319933"/>
        </c:manualLayout>
      </c:layout>
      <c:lineChart>
        <c:grouping val="standard"/>
        <c:varyColors val="0"/>
        <c:ser>
          <c:idx val="0"/>
          <c:order val="0"/>
          <c:tx>
            <c:strRef>
              <c:f>Sheet1!$B$1</c:f>
              <c:strCache>
                <c:ptCount val="1"/>
                <c:pt idx="0">
                  <c:v>Φεβ-22</c:v>
                </c:pt>
              </c:strCache>
            </c:strRef>
          </c:tx>
          <c:spPr>
            <a:ln w="22225" cap="rnd">
              <a:solidFill>
                <a:schemeClr val="bg2">
                  <a:lumMod val="10000"/>
                </a:schemeClr>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0F7-47E9-A291-3199CDCECC0A}"/>
              </c:ext>
            </c:extLst>
          </c:dPt>
          <c:dPt>
            <c:idx val="1"/>
            <c:marker>
              <c:symbol val="none"/>
            </c:marker>
            <c:bubble3D val="0"/>
            <c:extLst xmlns:c16r2="http://schemas.microsoft.com/office/drawing/2015/06/chart">
              <c:ext xmlns:c16="http://schemas.microsoft.com/office/drawing/2014/chart" uri="{C3380CC4-5D6E-409C-BE32-E72D297353CC}">
                <c16:uniqueId val="{00000001-80F7-47E9-A291-3199CDCECC0A}"/>
              </c:ext>
            </c:extLst>
          </c:dPt>
          <c:dPt>
            <c:idx val="2"/>
            <c:marker>
              <c:symbol val="none"/>
            </c:marker>
            <c:bubble3D val="0"/>
            <c:extLst xmlns:c16r2="http://schemas.microsoft.com/office/drawing/2015/06/chart">
              <c:ext xmlns:c16="http://schemas.microsoft.com/office/drawing/2014/chart" uri="{C3380CC4-5D6E-409C-BE32-E72D297353CC}">
                <c16:uniqueId val="{00000002-80F7-47E9-A291-3199CDCECC0A}"/>
              </c:ext>
            </c:extLst>
          </c:dPt>
          <c:dPt>
            <c:idx val="3"/>
            <c:marker>
              <c:symbol val="none"/>
            </c:marker>
            <c:bubble3D val="0"/>
            <c:extLst xmlns:c16r2="http://schemas.microsoft.com/office/drawing/2015/06/chart">
              <c:ext xmlns:c16="http://schemas.microsoft.com/office/drawing/2014/chart" uri="{C3380CC4-5D6E-409C-BE32-E72D297353CC}">
                <c16:uniqueId val="{00000003-80F7-47E9-A291-3199CDCECC0A}"/>
              </c:ext>
            </c:extLst>
          </c:dPt>
          <c:dLbls>
            <c:dLbl>
              <c:idx val="0"/>
              <c:layout>
                <c:manualLayout>
                  <c:x val="1.5971514941267105E-3"/>
                  <c:y val="1.89991290650244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F7-47E9-A291-3199CDCECC0A}"/>
                </c:ext>
                <c:ext xmlns:c15="http://schemas.microsoft.com/office/drawing/2012/chart" uri="{CE6537A1-D6FC-4f65-9D91-7224C49458BB}"/>
              </c:extLst>
            </c:dLbl>
            <c:dLbl>
              <c:idx val="1"/>
              <c:layout>
                <c:manualLayout>
                  <c:x val="-5.816021733374345E-2"/>
                  <c:y val="-3.76910006031075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F7-47E9-A291-3199CDCECC0A}"/>
                </c:ext>
                <c:ext xmlns:c15="http://schemas.microsoft.com/office/drawing/2012/chart" uri="{CE6537A1-D6FC-4f65-9D91-7224C49458BB}"/>
              </c:extLst>
            </c:dLbl>
            <c:dLbl>
              <c:idx val="2"/>
              <c:layout>
                <c:manualLayout>
                  <c:x val="-6.793869586921307E-2"/>
                  <c:y val="9.5507741203358365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F7-47E9-A291-3199CDCECC0A}"/>
                </c:ext>
                <c:ext xmlns:c15="http://schemas.microsoft.com/office/drawing/2012/chart" uri="{CE6537A1-D6FC-4f65-9D91-7224C49458BB}"/>
              </c:extLst>
            </c:dLbl>
            <c:dLbl>
              <c:idx val="3"/>
              <c:layout>
                <c:manualLayout>
                  <c:x val="-2.3392293652073601E-2"/>
                  <c:y val="5.6792548843779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F7-47E9-A291-3199CDCECC0A}"/>
                </c:ext>
                <c:ext xmlns:c15="http://schemas.microsoft.com/office/drawing/2012/chart" uri="{CE6537A1-D6FC-4f65-9D91-7224C49458BB}"/>
              </c:extLst>
            </c:dLbl>
            <c:dLbl>
              <c:idx val="4"/>
              <c:layout>
                <c:manualLayout>
                  <c:x val="-3.2084274572490995E-2"/>
                  <c:y val="4.10452906026314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8ED-42B9-85D9-55C5E09DEDD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10000"/>
                      </a:schemeClr>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8.8000000000000007</c:v>
                </c:pt>
                <c:pt idx="1">
                  <c:v>21.3</c:v>
                </c:pt>
                <c:pt idx="2">
                  <c:v>50.2</c:v>
                </c:pt>
                <c:pt idx="3">
                  <c:v>84</c:v>
                </c:pt>
                <c:pt idx="4">
                  <c:v>71.900000000000006</c:v>
                </c:pt>
              </c:numCache>
            </c:numRef>
          </c:val>
          <c:smooth val="0"/>
          <c:extLst xmlns:c16r2="http://schemas.microsoft.com/office/drawing/2015/06/chart">
            <c:ext xmlns:c16="http://schemas.microsoft.com/office/drawing/2014/chart" uri="{C3380CC4-5D6E-409C-BE32-E72D297353CC}">
              <c16:uniqueId val="{0000000A-80F7-47E9-A291-3199CDCECC0A}"/>
            </c:ext>
          </c:extLst>
        </c:ser>
        <c:ser>
          <c:idx val="1"/>
          <c:order val="1"/>
          <c:tx>
            <c:strRef>
              <c:f>Sheet1!$C$1</c:f>
              <c:strCache>
                <c:ptCount val="1"/>
                <c:pt idx="0">
                  <c:v>Μαρ-22</c:v>
                </c:pt>
              </c:strCache>
            </c:strRef>
          </c:tx>
          <c:spPr>
            <a:ln w="22225" cap="rnd">
              <a:solidFill>
                <a:schemeClr val="bg2">
                  <a:lumMod val="50000"/>
                </a:schemeClr>
              </a:solidFill>
              <a:round/>
            </a:ln>
            <a:effectLst/>
          </c:spPr>
          <c:marker>
            <c:symbol val="none"/>
          </c:marker>
          <c:dLbls>
            <c:dLbl>
              <c:idx val="0"/>
              <c:layout>
                <c:manualLayout>
                  <c:x val="-4.186275310796065E-2"/>
                  <c:y val="-1.89988810767057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25-4B68-B7F3-DD684AD3EA52}"/>
                </c:ext>
                <c:ext xmlns:c15="http://schemas.microsoft.com/office/drawing/2012/chart" uri="{CE6537A1-D6FC-4f65-9D91-7224C49458BB}"/>
              </c:extLst>
            </c:dLbl>
            <c:dLbl>
              <c:idx val="1"/>
              <c:layout>
                <c:manualLayout>
                  <c:x val="-1.5786810346708272E-2"/>
                  <c:y val="4.71396035361150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B68-B7F3-DD684AD3EA52}"/>
                </c:ext>
                <c:ext xmlns:c15="http://schemas.microsoft.com/office/drawing/2012/chart" uri="{CE6537A1-D6FC-4f65-9D91-7224C49458BB}"/>
              </c:extLst>
            </c:dLbl>
            <c:dLbl>
              <c:idx val="2"/>
              <c:layout>
                <c:manualLayout>
                  <c:x val="-2.5565288882177888E-2"/>
                  <c:y val="8.178357166664015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254-4501-BA4A-D5436EBA5BB5}"/>
                </c:ext>
                <c:ext xmlns:c15="http://schemas.microsoft.com/office/drawing/2012/chart" uri="{CE6537A1-D6FC-4f65-9D91-7224C49458BB}"/>
              </c:extLst>
            </c:dLbl>
            <c:dLbl>
              <c:idx val="3"/>
              <c:layout>
                <c:manualLayout>
                  <c:x val="1.5971514941266307E-3"/>
                  <c:y val="-5.67923008554605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B3C-4AF9-924A-DC3FA1D3ABEB}"/>
                </c:ext>
                <c:ext xmlns:c15="http://schemas.microsoft.com/office/drawing/2012/chart" uri="{CE6537A1-D6FC-4f65-9D91-7224C49458BB}"/>
              </c:extLst>
            </c:dLbl>
            <c:dLbl>
              <c:idx val="4"/>
              <c:layout>
                <c:manualLayout>
                  <c:x val="-3.3170772187543177E-2"/>
                  <c:y val="-6.93901074483787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8ED-42B9-85D9-55C5E09DEDD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11</c:v>
                </c:pt>
                <c:pt idx="1">
                  <c:v>15.8</c:v>
                </c:pt>
                <c:pt idx="2">
                  <c:v>49.5</c:v>
                </c:pt>
                <c:pt idx="3">
                  <c:v>85.4</c:v>
                </c:pt>
                <c:pt idx="4">
                  <c:v>76.900000000000006</c:v>
                </c:pt>
              </c:numCache>
            </c:numRef>
          </c:val>
          <c:smooth val="0"/>
          <c:extLst xmlns:c16r2="http://schemas.microsoft.com/office/drawing/2015/06/char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1039652912"/>
        <c:axId val="-1039658896"/>
      </c:lineChart>
      <c:catAx>
        <c:axId val="-103965291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39658896"/>
        <c:crosses val="autoZero"/>
        <c:auto val="1"/>
        <c:lblAlgn val="ctr"/>
        <c:lblOffset val="100"/>
        <c:noMultiLvlLbl val="0"/>
      </c:catAx>
      <c:valAx>
        <c:axId val="-1039658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9652912"/>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Φεβ-22</c:v>
                </c:pt>
              </c:strCache>
            </c:strRef>
          </c:tx>
          <c:spPr>
            <a:ln w="22225" cap="rnd">
              <a:solidFill>
                <a:schemeClr val="accent2">
                  <a:lumMod val="50000"/>
                </a:schemeClr>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0F7-47E9-A291-3199CDCECC0A}"/>
              </c:ext>
            </c:extLst>
          </c:dPt>
          <c:dPt>
            <c:idx val="1"/>
            <c:marker>
              <c:symbol val="none"/>
            </c:marker>
            <c:bubble3D val="0"/>
            <c:extLst xmlns:c16r2="http://schemas.microsoft.com/office/drawing/2015/06/chart">
              <c:ext xmlns:c16="http://schemas.microsoft.com/office/drawing/2014/chart" uri="{C3380CC4-5D6E-409C-BE32-E72D297353CC}">
                <c16:uniqueId val="{00000001-80F7-47E9-A291-3199CDCECC0A}"/>
              </c:ext>
            </c:extLst>
          </c:dPt>
          <c:dPt>
            <c:idx val="2"/>
            <c:marker>
              <c:symbol val="none"/>
            </c:marker>
            <c:bubble3D val="0"/>
            <c:extLst xmlns:c16r2="http://schemas.microsoft.com/office/drawing/2015/06/chart">
              <c:ext xmlns:c16="http://schemas.microsoft.com/office/drawing/2014/chart" uri="{C3380CC4-5D6E-409C-BE32-E72D297353CC}">
                <c16:uniqueId val="{00000002-80F7-47E9-A291-3199CDCECC0A}"/>
              </c:ext>
            </c:extLst>
          </c:dPt>
          <c:dPt>
            <c:idx val="3"/>
            <c:marker>
              <c:symbol val="none"/>
            </c:marker>
            <c:bubble3D val="0"/>
            <c:extLst xmlns:c16r2="http://schemas.microsoft.com/office/drawing/2015/06/chart">
              <c:ext xmlns:c16="http://schemas.microsoft.com/office/drawing/2014/chart" uri="{C3380CC4-5D6E-409C-BE32-E72D297353CC}">
                <c16:uniqueId val="{00000003-80F7-47E9-A291-3199CDCECC0A}"/>
              </c:ext>
            </c:extLst>
          </c:dPt>
          <c:dLbls>
            <c:dLbl>
              <c:idx val="0"/>
              <c:layout>
                <c:manualLayout>
                  <c:x val="-8.1813270413429451E-3"/>
                  <c:y val="6.30914521402383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F7-47E9-A291-3199CDCECC0A}"/>
                </c:ext>
                <c:ext xmlns:c15="http://schemas.microsoft.com/office/drawing/2012/chart" uri="{CE6537A1-D6FC-4f65-9D91-7224C49458BB}"/>
              </c:extLst>
            </c:dLbl>
            <c:dLbl>
              <c:idx val="1"/>
              <c:layout>
                <c:manualLayout>
                  <c:x val="-2.4478791267125745E-2"/>
                  <c:y val="6.93903554366974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F7-47E9-A291-3199CDCECC0A}"/>
                </c:ext>
                <c:ext xmlns:c15="http://schemas.microsoft.com/office/drawing/2012/chart" uri="{CE6537A1-D6FC-4f65-9D91-7224C49458BB}"/>
              </c:extLst>
            </c:dLbl>
            <c:dLbl>
              <c:idx val="2"/>
              <c:layout>
                <c:manualLayout>
                  <c:x val="-3.5343767417647547E-2"/>
                  <c:y val="-4.71393555477963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F7-47E9-A291-3199CDCECC0A}"/>
                </c:ext>
                <c:ext xmlns:c15="http://schemas.microsoft.com/office/drawing/2012/chart" uri="{CE6537A1-D6FC-4f65-9D91-7224C49458BB}"/>
              </c:extLst>
            </c:dLbl>
            <c:dLbl>
              <c:idx val="3"/>
              <c:layout>
                <c:manualLayout>
                  <c:x val="-3.3170772187543177E-2"/>
                  <c:y val="-8.493277532655102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F7-47E9-A291-3199CDCECC0A}"/>
                </c:ext>
                <c:ext xmlns:c15="http://schemas.microsoft.com/office/drawing/2012/chart" uri="{CE6537A1-D6FC-4f65-9D91-7224C49458BB}"/>
              </c:extLst>
            </c:dLbl>
            <c:dLbl>
              <c:idx val="4"/>
              <c:layout>
                <c:manualLayout>
                  <c:x val="-4.294920794751618E-2"/>
                  <c:y val="-7.548442038186233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lumMod val="50000"/>
                        </a:schemeClr>
                      </a:solidFill>
                      <a:latin typeface="+mn-lt"/>
                      <a:ea typeface="+mn-ea"/>
                      <a:cs typeface="+mn-cs"/>
                    </a:defRPr>
                  </a:pPr>
                  <a:endParaRPr lang="el-G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8ED-42B9-85D9-55C5E09DEDD1}"/>
                </c:ext>
                <c:ext xmlns:c15="http://schemas.microsoft.com/office/drawing/2012/chart" uri="{CE6537A1-D6FC-4f65-9D91-7224C49458BB}">
                  <c15:layout>
                    <c:manualLayout>
                      <c:w val="2.1795142157946808E-2"/>
                      <c:h val="7.223279754630437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56.5</c:v>
                </c:pt>
                <c:pt idx="1">
                  <c:v>62.4</c:v>
                </c:pt>
                <c:pt idx="2">
                  <c:v>40.4</c:v>
                </c:pt>
                <c:pt idx="3">
                  <c:v>14.9</c:v>
                </c:pt>
                <c:pt idx="4">
                  <c:v>11.7</c:v>
                </c:pt>
              </c:numCache>
            </c:numRef>
          </c:val>
          <c:smooth val="0"/>
          <c:extLst xmlns:c16r2="http://schemas.microsoft.com/office/drawing/2015/06/chart">
            <c:ext xmlns:c16="http://schemas.microsoft.com/office/drawing/2014/chart" uri="{C3380CC4-5D6E-409C-BE32-E72D297353CC}">
              <c16:uniqueId val="{0000000A-80F7-47E9-A291-3199CDCECC0A}"/>
            </c:ext>
          </c:extLst>
        </c:ser>
        <c:ser>
          <c:idx val="1"/>
          <c:order val="1"/>
          <c:tx>
            <c:strRef>
              <c:f>Sheet1!$C$1</c:f>
              <c:strCache>
                <c:ptCount val="1"/>
                <c:pt idx="0">
                  <c:v>Μαρ-22</c:v>
                </c:pt>
              </c:strCache>
            </c:strRef>
          </c:tx>
          <c:spPr>
            <a:ln w="22225" cap="rnd">
              <a:solidFill>
                <a:schemeClr val="accent2">
                  <a:lumMod val="60000"/>
                  <a:lumOff val="40000"/>
                </a:schemeClr>
              </a:solidFill>
              <a:round/>
            </a:ln>
            <a:effectLst/>
          </c:spPr>
          <c:marker>
            <c:symbol val="none"/>
          </c:marker>
          <c:dLbls>
            <c:dLbl>
              <c:idx val="0"/>
              <c:layout>
                <c:manualLayout>
                  <c:x val="-2.6651786497230073E-2"/>
                  <c:y val="-4.10450426143126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25-4B68-B7F3-DD684AD3EA52}"/>
                </c:ext>
                <c:ext xmlns:c15="http://schemas.microsoft.com/office/drawing/2012/chart" uri="{CE6537A1-D6FC-4f65-9D91-7224C49458BB}"/>
              </c:extLst>
            </c:dLbl>
            <c:dLbl>
              <c:idx val="1"/>
              <c:layout>
                <c:manualLayout>
                  <c:x val="-1.9046303191864823E-2"/>
                  <c:y val="-4.4194494262542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B68-B7F3-DD684AD3EA52}"/>
                </c:ext>
                <c:ext xmlns:c15="http://schemas.microsoft.com/office/drawing/2012/chart" uri="{CE6537A1-D6FC-4f65-9D91-7224C49458BB}"/>
              </c:extLst>
            </c:dLbl>
            <c:dLbl>
              <c:idx val="2"/>
              <c:layout>
                <c:manualLayout>
                  <c:x val="-5.924671494879559E-2"/>
                  <c:y val="4.08407002396559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254-4501-BA4A-D5436EBA5BB5}"/>
                </c:ext>
                <c:ext xmlns:c15="http://schemas.microsoft.com/office/drawing/2012/chart" uri="{CE6537A1-D6FC-4f65-9D91-7224C49458BB}"/>
              </c:extLst>
            </c:dLbl>
            <c:dLbl>
              <c:idx val="3"/>
              <c:layout>
                <c:manualLayout>
                  <c:x val="-3.751676264775191E-2"/>
                  <c:y val="3.76912485914263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9A-49D3-A6A2-64382E7511FD}"/>
                </c:ext>
                <c:ext xmlns:c15="http://schemas.microsoft.com/office/drawing/2012/chart" uri="{CE6537A1-D6FC-4f65-9D91-7224C49458BB}"/>
              </c:extLst>
            </c:dLbl>
            <c:dLbl>
              <c:idx val="4"/>
              <c:layout>
                <c:manualLayout>
                  <c:x val="-6.0083318112385776E-3"/>
                  <c:y val="2.82428936467376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8ED-42B9-85D9-55C5E09DEDD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60000"/>
                        <a:lumOff val="40000"/>
                      </a:schemeClr>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62.9</c:v>
                </c:pt>
                <c:pt idx="1">
                  <c:v>66.599999999999994</c:v>
                </c:pt>
                <c:pt idx="2">
                  <c:v>34.4</c:v>
                </c:pt>
                <c:pt idx="3">
                  <c:v>15.1</c:v>
                </c:pt>
                <c:pt idx="4">
                  <c:v>10.5</c:v>
                </c:pt>
              </c:numCache>
            </c:numRef>
          </c:val>
          <c:smooth val="0"/>
          <c:extLst xmlns:c16r2="http://schemas.microsoft.com/office/drawing/2015/06/char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1039656176"/>
        <c:axId val="-1039657264"/>
      </c:lineChart>
      <c:catAx>
        <c:axId val="-10396561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39657264"/>
        <c:crosses val="autoZero"/>
        <c:auto val="1"/>
        <c:lblAlgn val="ctr"/>
        <c:lblOffset val="100"/>
        <c:noMultiLvlLbl val="0"/>
      </c:catAx>
      <c:valAx>
        <c:axId val="-1039657264"/>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9656176"/>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Φεβ-22</c:v>
                </c:pt>
              </c:strCache>
            </c:strRef>
          </c:tx>
          <c:spPr>
            <a:ln w="22225" cap="rnd">
              <a:solidFill>
                <a:srgbClr val="336600"/>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0F7-47E9-A291-3199CDCECC0A}"/>
              </c:ext>
            </c:extLst>
          </c:dPt>
          <c:dPt>
            <c:idx val="1"/>
            <c:marker>
              <c:symbol val="none"/>
            </c:marker>
            <c:bubble3D val="0"/>
            <c:extLst xmlns:c16r2="http://schemas.microsoft.com/office/drawing/2015/06/chart">
              <c:ext xmlns:c16="http://schemas.microsoft.com/office/drawing/2014/chart" uri="{C3380CC4-5D6E-409C-BE32-E72D297353CC}">
                <c16:uniqueId val="{00000001-80F7-47E9-A291-3199CDCECC0A}"/>
              </c:ext>
            </c:extLst>
          </c:dPt>
          <c:dPt>
            <c:idx val="2"/>
            <c:marker>
              <c:symbol val="none"/>
            </c:marker>
            <c:bubble3D val="0"/>
            <c:extLst xmlns:c16r2="http://schemas.microsoft.com/office/drawing/2015/06/chart">
              <c:ext xmlns:c16="http://schemas.microsoft.com/office/drawing/2014/chart" uri="{C3380CC4-5D6E-409C-BE32-E72D297353CC}">
                <c16:uniqueId val="{00000002-80F7-47E9-A291-3199CDCECC0A}"/>
              </c:ext>
            </c:extLst>
          </c:dPt>
          <c:dPt>
            <c:idx val="3"/>
            <c:marker>
              <c:symbol val="none"/>
            </c:marker>
            <c:bubble3D val="0"/>
            <c:extLst xmlns:c16r2="http://schemas.microsoft.com/office/drawing/2015/06/chart">
              <c:ext xmlns:c16="http://schemas.microsoft.com/office/drawing/2014/chart" uri="{C3380CC4-5D6E-409C-BE32-E72D297353CC}">
                <c16:uniqueId val="{00000003-80F7-47E9-A291-3199CDCECC0A}"/>
              </c:ext>
            </c:extLst>
          </c:dPt>
          <c:dLbls>
            <c:dLbl>
              <c:idx val="0"/>
              <c:layout>
                <c:manualLayout>
                  <c:x val="-9.2678246563951284E-3"/>
                  <c:y val="5.6792548843779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F7-47E9-A291-3199CDCECC0A}"/>
                </c:ext>
                <c:ext xmlns:c15="http://schemas.microsoft.com/office/drawing/2012/chart" uri="{CE6537A1-D6FC-4f65-9D91-7224C49458BB}"/>
              </c:extLst>
            </c:dLbl>
            <c:dLbl>
              <c:idx val="1"/>
              <c:layout>
                <c:manualLayout>
                  <c:x val="-2.9911279342386663E-2"/>
                  <c:y val="-5.3438258844255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F7-47E9-A291-3199CDCECC0A}"/>
                </c:ext>
                <c:ext xmlns:c15="http://schemas.microsoft.com/office/drawing/2012/chart" uri="{CE6537A1-D6FC-4f65-9D91-7224C49458BB}"/>
              </c:extLst>
            </c:dLbl>
            <c:dLbl>
              <c:idx val="2"/>
              <c:layout>
                <c:manualLayout>
                  <c:x val="-1.4700312731656048E-2"/>
                  <c:y val="-4.08404522513371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F7-47E9-A291-3199CDCECC0A}"/>
                </c:ext>
                <c:ext xmlns:c15="http://schemas.microsoft.com/office/drawing/2012/chart" uri="{CE6537A1-D6FC-4f65-9D91-7224C49458BB}"/>
              </c:extLst>
            </c:dLbl>
            <c:dLbl>
              <c:idx val="3"/>
              <c:layout>
                <c:manualLayout>
                  <c:x val="-1.9046303191864785E-2"/>
                  <c:y val="5.04936455473200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F7-47E9-A291-3199CDCECC0A}"/>
                </c:ext>
                <c:ext xmlns:c15="http://schemas.microsoft.com/office/drawing/2012/chart" uri="{CE6537A1-D6FC-4f65-9D91-7224C49458BB}"/>
              </c:extLst>
            </c:dLbl>
            <c:dLbl>
              <c:idx val="4"/>
              <c:layout>
                <c:manualLayout>
                  <c:x val="-2.4478791267125703E-2"/>
                  <c:y val="-8.17833236783215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B97-4A41-BED3-5B666BAF9C3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6600"/>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24.7</c:v>
                </c:pt>
                <c:pt idx="1">
                  <c:v>63.4</c:v>
                </c:pt>
                <c:pt idx="2">
                  <c:v>69.400000000000006</c:v>
                </c:pt>
                <c:pt idx="3">
                  <c:v>54</c:v>
                </c:pt>
                <c:pt idx="4">
                  <c:v>26.8</c:v>
                </c:pt>
              </c:numCache>
            </c:numRef>
          </c:val>
          <c:smooth val="0"/>
          <c:extLst xmlns:c16r2="http://schemas.microsoft.com/office/drawing/2015/06/chart">
            <c:ext xmlns:c16="http://schemas.microsoft.com/office/drawing/2014/chart" uri="{C3380CC4-5D6E-409C-BE32-E72D297353CC}">
              <c16:uniqueId val="{0000000A-80F7-47E9-A291-3199CDCECC0A}"/>
            </c:ext>
          </c:extLst>
        </c:ser>
        <c:ser>
          <c:idx val="1"/>
          <c:order val="1"/>
          <c:tx>
            <c:strRef>
              <c:f>Sheet1!$C$1</c:f>
              <c:strCache>
                <c:ptCount val="1"/>
                <c:pt idx="0">
                  <c:v>Μαρ-22</c:v>
                </c:pt>
              </c:strCache>
            </c:strRef>
          </c:tx>
          <c:spPr>
            <a:ln w="22225" cap="rnd">
              <a:solidFill>
                <a:schemeClr val="accent1"/>
              </a:solidFill>
              <a:round/>
            </a:ln>
            <a:effectLst/>
          </c:spPr>
          <c:marker>
            <c:symbol val="none"/>
          </c:marker>
          <c:dLbls>
            <c:dLbl>
              <c:idx val="0"/>
              <c:layout>
                <c:manualLayout>
                  <c:x val="-5.7073719718691227E-2"/>
                  <c:y val="-0.122930785468281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3F2-48F0-BAD1-FD0AB859AB49}"/>
                </c:ext>
                <c:ext xmlns:c15="http://schemas.microsoft.com/office/drawing/2012/chart" uri="{CE6537A1-D6FC-4f65-9D91-7224C49458BB}"/>
              </c:extLst>
            </c:dLbl>
            <c:dLbl>
              <c:idx val="1"/>
              <c:layout>
                <c:manualLayout>
                  <c:x val="-2.5565288882177888E-2"/>
                  <c:y val="5.65879584808037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B68-B7F3-DD684AD3EA52}"/>
                </c:ext>
                <c:ext xmlns:c15="http://schemas.microsoft.com/office/drawing/2012/chart" uri="{CE6537A1-D6FC-4f65-9D91-7224C49458BB}"/>
              </c:extLst>
            </c:dLbl>
            <c:dLbl>
              <c:idx val="2"/>
              <c:layout>
                <c:manualLayout>
                  <c:x val="-2.2305796037021337E-2"/>
                  <c:y val="6.60363134254923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3F2-48F0-BAD1-FD0AB859AB49}"/>
                </c:ext>
                <c:ext xmlns:c15="http://schemas.microsoft.com/office/drawing/2012/chart" uri="{CE6537A1-D6FC-4f65-9D91-7224C49458BB}"/>
              </c:extLst>
            </c:dLbl>
            <c:dLbl>
              <c:idx val="3"/>
              <c:layout>
                <c:manualLayout>
                  <c:x val="1.0289132414544181E-2"/>
                  <c:y val="-9.5505261320171352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3F2-48F0-BAD1-FD0AB859AB49}"/>
                </c:ext>
                <c:ext xmlns:c15="http://schemas.microsoft.com/office/drawing/2012/chart" uri="{CE6537A1-D6FC-4f65-9D91-7224C49458BB}"/>
              </c:extLst>
            </c:dLbl>
            <c:dLbl>
              <c:idx val="4"/>
              <c:layout>
                <c:manualLayout>
                  <c:x val="-2.9911279342386625E-2"/>
                  <c:y val="3.45417969431967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B97-4A41-BED3-5B666BAF9C3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27</c:v>
                </c:pt>
                <c:pt idx="1">
                  <c:v>55.8</c:v>
                </c:pt>
                <c:pt idx="2">
                  <c:v>59.9</c:v>
                </c:pt>
                <c:pt idx="3">
                  <c:v>55.5</c:v>
                </c:pt>
                <c:pt idx="4">
                  <c:v>19.8</c:v>
                </c:pt>
              </c:numCache>
            </c:numRef>
          </c:val>
          <c:smooth val="0"/>
          <c:extLst xmlns:c16r2="http://schemas.microsoft.com/office/drawing/2015/06/char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1039654544"/>
        <c:axId val="-1039656720"/>
      </c:lineChart>
      <c:catAx>
        <c:axId val="-10396545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39656720"/>
        <c:crosses val="autoZero"/>
        <c:auto val="1"/>
        <c:lblAlgn val="ctr"/>
        <c:lblOffset val="100"/>
        <c:noMultiLvlLbl val="0"/>
      </c:catAx>
      <c:valAx>
        <c:axId val="-1039656720"/>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0396545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9027504576515935"/>
          <c:y val="0"/>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0.2906971228558875"/>
          <c:y val="0.10295207312181885"/>
          <c:w val="0.70252779967663148"/>
          <c:h val="0.83154602407642098"/>
        </c:manualLayout>
      </c:layout>
      <c:barChart>
        <c:barDir val="bar"/>
        <c:grouping val="clustered"/>
        <c:varyColors val="0"/>
        <c:ser>
          <c:idx val="0"/>
          <c:order val="0"/>
          <c:tx>
            <c:strRef>
              <c:f>Sheet1!$B$1</c:f>
              <c:strCache>
                <c:ptCount val="1"/>
                <c:pt idx="0">
                  <c:v>Series 1</c:v>
                </c:pt>
              </c:strCache>
            </c:strRef>
          </c:tx>
          <c:spPr>
            <a:solidFill>
              <a:srgbClr val="3399F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Μητσοτάκης Κυριάκος</c:v>
                </c:pt>
                <c:pt idx="1">
                  <c:v>Τσίπρας Αλέξης</c:v>
                </c:pt>
                <c:pt idx="2">
                  <c:v>Ανδρουλάκης Νίκος</c:v>
                </c:pt>
                <c:pt idx="3">
                  <c:v>Βελόπουλος Κυριάκος</c:v>
                </c:pt>
                <c:pt idx="4">
                  <c:v>Βαρουφάκης Γιανης</c:v>
                </c:pt>
                <c:pt idx="5">
                  <c:v>Κουτσούμπας Δημήτρης</c:v>
                </c:pt>
                <c:pt idx="6">
                  <c:v>Άλλος</c:v>
                </c:pt>
                <c:pt idx="7">
                  <c:v>Κανένας</c:v>
                </c:pt>
                <c:pt idx="8">
                  <c:v>ΔΓ/ΔΑ</c:v>
                </c:pt>
              </c:strCache>
            </c:strRef>
          </c:cat>
          <c:val>
            <c:numRef>
              <c:f>Sheet1!$B$2:$B$10</c:f>
              <c:numCache>
                <c:formatCode>0</c:formatCode>
                <c:ptCount val="9"/>
                <c:pt idx="0">
                  <c:v>29.9</c:v>
                </c:pt>
                <c:pt idx="1">
                  <c:v>15.1</c:v>
                </c:pt>
                <c:pt idx="2">
                  <c:v>7.8</c:v>
                </c:pt>
                <c:pt idx="3">
                  <c:v>4.4000000000000004</c:v>
                </c:pt>
                <c:pt idx="4">
                  <c:v>3.8</c:v>
                </c:pt>
                <c:pt idx="5">
                  <c:v>2</c:v>
                </c:pt>
                <c:pt idx="6">
                  <c:v>2</c:v>
                </c:pt>
                <c:pt idx="7">
                  <c:v>28.9</c:v>
                </c:pt>
                <c:pt idx="8">
                  <c:v>6</c:v>
                </c:pt>
              </c:numCache>
            </c:numRef>
          </c:val>
          <c:extLst xmlns:c16r2="http://schemas.microsoft.com/office/drawing/2015/06/chart">
            <c:ext xmlns:c16="http://schemas.microsoft.com/office/drawing/2014/chart" uri="{C3380CC4-5D6E-409C-BE32-E72D297353CC}">
              <c16:uniqueId val="{00000000-7ADA-4098-93E7-E2C084853A02}"/>
            </c:ext>
          </c:extLst>
        </c:ser>
        <c:dLbls>
          <c:showLegendKey val="0"/>
          <c:showVal val="0"/>
          <c:showCatName val="0"/>
          <c:showSerName val="0"/>
          <c:showPercent val="0"/>
          <c:showBubbleSize val="0"/>
        </c:dLbls>
        <c:gapWidth val="100"/>
        <c:axId val="-1039661616"/>
        <c:axId val="-1039659440"/>
      </c:barChart>
      <c:catAx>
        <c:axId val="-1039661616"/>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1039659440"/>
        <c:crosses val="autoZero"/>
        <c:auto val="1"/>
        <c:lblAlgn val="ctr"/>
        <c:lblOffset val="100"/>
        <c:noMultiLvlLbl val="0"/>
      </c:catAx>
      <c:valAx>
        <c:axId val="-1039659440"/>
        <c:scaling>
          <c:orientation val="minMax"/>
          <c:max val="70"/>
        </c:scaling>
        <c:delete val="1"/>
        <c:axPos val="t"/>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0396616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 στοιχεία</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Μητσοτάκης Κυριάκος</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186F-4AB0-9FFC-B5C8D8FB2115}"/>
              </c:ext>
            </c:extLst>
          </c:dPt>
          <c:dPt>
            <c:idx val="1"/>
            <c:marker>
              <c:symbol val="none"/>
            </c:marker>
            <c:bubble3D val="0"/>
            <c:extLst xmlns:c16r2="http://schemas.microsoft.com/office/drawing/2015/06/chart">
              <c:ext xmlns:c16="http://schemas.microsoft.com/office/drawing/2014/chart" uri="{C3380CC4-5D6E-409C-BE32-E72D297353CC}">
                <c16:uniqueId val="{00000001-186F-4AB0-9FFC-B5C8D8FB2115}"/>
              </c:ext>
            </c:extLst>
          </c:dPt>
          <c:dPt>
            <c:idx val="2"/>
            <c:marker>
              <c:symbol val="none"/>
            </c:marker>
            <c:bubble3D val="0"/>
            <c:extLst xmlns:c16r2="http://schemas.microsoft.com/office/drawing/2015/06/chart">
              <c:ext xmlns:c16="http://schemas.microsoft.com/office/drawing/2014/chart" uri="{C3380CC4-5D6E-409C-BE32-E72D297353CC}">
                <c16:uniqueId val="{00000002-186F-4AB0-9FFC-B5C8D8FB2115}"/>
              </c:ext>
            </c:extLst>
          </c:dPt>
          <c:dPt>
            <c:idx val="3"/>
            <c:marker>
              <c:symbol val="none"/>
            </c:marker>
            <c:bubble3D val="0"/>
            <c:extLst xmlns:c16r2="http://schemas.microsoft.com/office/drawing/2015/06/chart">
              <c:ext xmlns:c16="http://schemas.microsoft.com/office/drawing/2014/chart" uri="{C3380CC4-5D6E-409C-BE32-E72D297353CC}">
                <c16:uniqueId val="{00000003-186F-4AB0-9FFC-B5C8D8FB211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39</c:v>
                </c:pt>
                <c:pt idx="1">
                  <c:v>33</c:v>
                </c:pt>
                <c:pt idx="2">
                  <c:v>36</c:v>
                </c:pt>
                <c:pt idx="3">
                  <c:v>34</c:v>
                </c:pt>
                <c:pt idx="4">
                  <c:v>30</c:v>
                </c:pt>
              </c:numCache>
            </c:numRef>
          </c:val>
          <c:smooth val="0"/>
          <c:extLst xmlns:c16r2="http://schemas.microsoft.com/office/drawing/2015/06/chart">
            <c:ext xmlns:c16="http://schemas.microsoft.com/office/drawing/2014/chart" uri="{C3380CC4-5D6E-409C-BE32-E72D297353CC}">
              <c16:uniqueId val="{00000004-186F-4AB0-9FFC-B5C8D8FB2115}"/>
            </c:ext>
          </c:extLst>
        </c:ser>
        <c:ser>
          <c:idx val="1"/>
          <c:order val="1"/>
          <c:tx>
            <c:strRef>
              <c:f>Sheet1!$C$1</c:f>
              <c:strCache>
                <c:ptCount val="1"/>
                <c:pt idx="0">
                  <c:v>Τσίπρας Αλέξης</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16</c:v>
                </c:pt>
                <c:pt idx="1">
                  <c:v>14</c:v>
                </c:pt>
                <c:pt idx="2">
                  <c:v>16</c:v>
                </c:pt>
                <c:pt idx="3">
                  <c:v>14</c:v>
                </c:pt>
                <c:pt idx="4">
                  <c:v>15</c:v>
                </c:pt>
              </c:numCache>
            </c:numRef>
          </c:val>
          <c:smooth val="0"/>
          <c:extLst xmlns:c16r2="http://schemas.microsoft.com/office/drawing/2015/06/chart">
            <c:ext xmlns:c16="http://schemas.microsoft.com/office/drawing/2014/chart" uri="{C3380CC4-5D6E-409C-BE32-E72D297353CC}">
              <c16:uniqueId val="{00000005-186F-4AB0-9FFC-B5C8D8FB2115}"/>
            </c:ext>
          </c:extLst>
        </c:ser>
        <c:dLbls>
          <c:showLegendKey val="0"/>
          <c:showVal val="0"/>
          <c:showCatName val="0"/>
          <c:showSerName val="0"/>
          <c:showPercent val="0"/>
          <c:showBubbleSize val="0"/>
        </c:dLbls>
        <c:smooth val="0"/>
        <c:axId val="-1039655088"/>
        <c:axId val="-1039665968"/>
      </c:lineChart>
      <c:catAx>
        <c:axId val="-10396550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1039665968"/>
        <c:crosses val="autoZero"/>
        <c:auto val="0"/>
        <c:lblAlgn val="ctr"/>
        <c:lblOffset val="100"/>
        <c:noMultiLvlLbl val="0"/>
      </c:catAx>
      <c:valAx>
        <c:axId val="-103966596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3965508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0.2906971228558875"/>
          <c:y val="0.15974906874759184"/>
          <c:w val="0.69397348913665813"/>
          <c:h val="0.77474906309497915"/>
        </c:manualLayout>
      </c:layout>
      <c:barChart>
        <c:barDir val="bar"/>
        <c:grouping val="clustered"/>
        <c:varyColors val="0"/>
        <c:ser>
          <c:idx val="0"/>
          <c:order val="0"/>
          <c:tx>
            <c:strRef>
              <c:f>Sheet1!$B$1</c:f>
              <c:strCache>
                <c:ptCount val="1"/>
                <c:pt idx="0">
                  <c:v>Μαρ-22</c:v>
                </c:pt>
              </c:strCache>
            </c:strRef>
          </c:tx>
          <c:spPr>
            <a:solidFill>
              <a:srgbClr val="3399F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Οικονομία</c:v>
                </c:pt>
                <c:pt idx="1">
                  <c:v>Ακρίβεια</c:v>
                </c:pt>
                <c:pt idx="2">
                  <c:v>Ανεργία</c:v>
                </c:pt>
                <c:pt idx="3">
                  <c:v>Πανδημία κορωνοϊού-Ιατρική περίθαλψη</c:v>
                </c:pt>
                <c:pt idx="4">
                  <c:v>Πολιτικοί-Πολιτικό σύστημα</c:v>
                </c:pt>
              </c:strCache>
            </c:strRef>
          </c:cat>
          <c:val>
            <c:numRef>
              <c:f>Sheet1!$B$2:$B$6</c:f>
              <c:numCache>
                <c:formatCode>0</c:formatCode>
                <c:ptCount val="5"/>
                <c:pt idx="0">
                  <c:v>36</c:v>
                </c:pt>
                <c:pt idx="1">
                  <c:v>29</c:v>
                </c:pt>
                <c:pt idx="2">
                  <c:v>6</c:v>
                </c:pt>
                <c:pt idx="3">
                  <c:v>6</c:v>
                </c:pt>
                <c:pt idx="4">
                  <c:v>5</c:v>
                </c:pt>
              </c:numCache>
            </c:numRef>
          </c:val>
          <c:extLst xmlns:c16r2="http://schemas.microsoft.com/office/drawing/2015/06/chart">
            <c:ext xmlns:c16="http://schemas.microsoft.com/office/drawing/2014/chart" uri="{C3380CC4-5D6E-409C-BE32-E72D297353CC}">
              <c16:uniqueId val="{00000000-7ADA-4098-93E7-E2C084853A02}"/>
            </c:ext>
          </c:extLst>
        </c:ser>
        <c:ser>
          <c:idx val="1"/>
          <c:order val="1"/>
          <c:tx>
            <c:strRef>
              <c:f>Sheet1!$C$1</c:f>
              <c:strCache>
                <c:ptCount val="1"/>
                <c:pt idx="0">
                  <c:v>Φεβ-22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Οικονομία</c:v>
                </c:pt>
                <c:pt idx="1">
                  <c:v>Ακρίβεια</c:v>
                </c:pt>
                <c:pt idx="2">
                  <c:v>Ανεργία</c:v>
                </c:pt>
                <c:pt idx="3">
                  <c:v>Πανδημία κορωνοϊού-Ιατρική περίθαλψη</c:v>
                </c:pt>
                <c:pt idx="4">
                  <c:v>Πολιτικοί-Πολιτικό σύστημα</c:v>
                </c:pt>
              </c:strCache>
            </c:strRef>
          </c:cat>
          <c:val>
            <c:numRef>
              <c:f>Sheet1!$C$2:$C$6</c:f>
              <c:numCache>
                <c:formatCode>General</c:formatCode>
                <c:ptCount val="5"/>
                <c:pt idx="0" formatCode="0">
                  <c:v>32</c:v>
                </c:pt>
                <c:pt idx="1">
                  <c:v>24</c:v>
                </c:pt>
                <c:pt idx="2">
                  <c:v>7</c:v>
                </c:pt>
                <c:pt idx="3">
                  <c:v>11</c:v>
                </c:pt>
                <c:pt idx="4">
                  <c:v>6</c:v>
                </c:pt>
              </c:numCache>
            </c:numRef>
          </c:val>
          <c:extLst xmlns:c16r2="http://schemas.microsoft.com/office/drawing/2015/06/chart">
            <c:ext xmlns:c16="http://schemas.microsoft.com/office/drawing/2014/chart" uri="{C3380CC4-5D6E-409C-BE32-E72D297353CC}">
              <c16:uniqueId val="{00000001-BFFF-4F9C-AC4F-5D8DAEB202A5}"/>
            </c:ext>
          </c:extLst>
        </c:ser>
        <c:dLbls>
          <c:showLegendKey val="0"/>
          <c:showVal val="0"/>
          <c:showCatName val="0"/>
          <c:showSerName val="0"/>
          <c:showPercent val="0"/>
          <c:showBubbleSize val="0"/>
        </c:dLbls>
        <c:gapWidth val="100"/>
        <c:axId val="-1157828624"/>
        <c:axId val="-1157822640"/>
      </c:barChart>
      <c:catAx>
        <c:axId val="-1157828624"/>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1157822640"/>
        <c:crosses val="autoZero"/>
        <c:auto val="1"/>
        <c:lblAlgn val="ctr"/>
        <c:lblOffset val="100"/>
        <c:noMultiLvlLbl val="0"/>
      </c:catAx>
      <c:valAx>
        <c:axId val="-1157822640"/>
        <c:scaling>
          <c:orientation val="minMax"/>
          <c:max val="70"/>
        </c:scaling>
        <c:delete val="1"/>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157828624"/>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84371801127095714"/>
          <c:y val="0.81554161380046974"/>
          <c:w val="0.10818200661967621"/>
          <c:h val="0.1041780779127190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6383266578656646"/>
          <c:y val="5.4439731573544007E-3"/>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915A-413E-8B10-3CBC9118499E}"/>
              </c:ext>
            </c:extLst>
          </c:dPt>
          <c:dLbls>
            <c:dLbl>
              <c:idx val="1"/>
              <c:layout>
                <c:manualLayout>
                  <c:x val="-8.9991330155405475E-2"/>
                  <c:y val="-0.293170385643342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79-4FA8-8ADE-2B743D6218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Τα χειρότερα τα έχουμε αφήσει πίσω</c:v>
                </c:pt>
                <c:pt idx="1">
                  <c:v>Τα χειρότερα είναι μπροστά μας</c:v>
                </c:pt>
                <c:pt idx="2">
                  <c:v>ΔΓ/ΔΑ (αυθ.)</c:v>
                </c:pt>
              </c:strCache>
            </c:strRef>
          </c:cat>
          <c:val>
            <c:numRef>
              <c:f>Sheet1!$B$2:$B$4</c:f>
              <c:numCache>
                <c:formatCode>0</c:formatCode>
                <c:ptCount val="3"/>
                <c:pt idx="0">
                  <c:v>71.099999999999994</c:v>
                </c:pt>
                <c:pt idx="1">
                  <c:v>21.6</c:v>
                </c:pt>
                <c:pt idx="2">
                  <c:v>7.3</c:v>
                </c:pt>
              </c:numCache>
            </c:numRef>
          </c:val>
          <c:extLst xmlns:c16r2="http://schemas.microsoft.com/office/drawing/2015/06/char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0.10852581922151183"/>
          <c:w val="0.95804544923981727"/>
          <c:h val="0.10757805350096769"/>
        </c:manualLayout>
      </c:layout>
      <c:overlay val="0"/>
      <c:spPr>
        <a:solidFill>
          <a:schemeClr val="lt1">
            <a:alpha val="50000"/>
          </a:schemeClr>
        </a:solid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7018087534853885E-2"/>
          <c:y val="0.11897166654685427"/>
          <c:w val="0.95668123172946284"/>
          <c:h val="0.61687590267748027"/>
        </c:manualLayout>
      </c:layout>
      <c:lineChart>
        <c:grouping val="standard"/>
        <c:varyColors val="0"/>
        <c:ser>
          <c:idx val="0"/>
          <c:order val="0"/>
          <c:tx>
            <c:strRef>
              <c:f>Sheet1!$B$1</c:f>
              <c:strCache>
                <c:ptCount val="1"/>
                <c:pt idx="0">
                  <c:v>Τα χειρότερα τα έχουμε αφήσει πίσω</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98B0-474A-BF28-595332C819BC}"/>
              </c:ext>
            </c:extLst>
          </c:dPt>
          <c:dPt>
            <c:idx val="1"/>
            <c:marker>
              <c:symbol val="none"/>
            </c:marker>
            <c:bubble3D val="0"/>
            <c:extLst xmlns:c16r2="http://schemas.microsoft.com/office/drawing/2015/06/chart">
              <c:ext xmlns:c16="http://schemas.microsoft.com/office/drawing/2014/chart" uri="{C3380CC4-5D6E-409C-BE32-E72D297353CC}">
                <c16:uniqueId val="{00000003-98B0-474A-BF28-595332C819BC}"/>
              </c:ext>
            </c:extLst>
          </c:dPt>
          <c:dPt>
            <c:idx val="2"/>
            <c:marker>
              <c:symbol val="none"/>
            </c:marker>
            <c:bubble3D val="0"/>
            <c:extLst xmlns:c16r2="http://schemas.microsoft.com/office/drawing/2015/06/chart">
              <c:ext xmlns:c16="http://schemas.microsoft.com/office/drawing/2014/chart" uri="{C3380CC4-5D6E-409C-BE32-E72D297353CC}">
                <c16:uniqueId val="{00000005-98B0-474A-BF28-595332C819BC}"/>
              </c:ext>
            </c:extLst>
          </c:dPt>
          <c:dPt>
            <c:idx val="3"/>
            <c:marker>
              <c:symbol val="none"/>
            </c:marker>
            <c:bubble3D val="0"/>
            <c:extLst xmlns:c16r2="http://schemas.microsoft.com/office/drawing/2015/06/chart">
              <c:ext xmlns:c16="http://schemas.microsoft.com/office/drawing/2014/chart" uri="{C3380CC4-5D6E-409C-BE32-E72D297353CC}">
                <c16:uniqueId val="{00000007-98B0-474A-BF28-595332C819BC}"/>
              </c:ext>
            </c:extLst>
          </c:dPt>
          <c:dLbls>
            <c:dLbl>
              <c:idx val="0"/>
              <c:layout>
                <c:manualLayout>
                  <c:x val="-1.7410587735550386E-2"/>
                  <c:y val="0.1297184299783684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B0-474A-BF28-595332C819BC}"/>
                </c:ext>
                <c:ext xmlns:c15="http://schemas.microsoft.com/office/drawing/2012/chart" uri="{CE6537A1-D6FC-4f65-9D91-7224C49458BB}"/>
              </c:extLst>
            </c:dLbl>
            <c:dLbl>
              <c:idx val="1"/>
              <c:layout>
                <c:manualLayout>
                  <c:x val="-4.907714334407004E-2"/>
                  <c:y val="9.23259343733049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B0-474A-BF28-595332C819BC}"/>
                </c:ext>
                <c:ext xmlns:c15="http://schemas.microsoft.com/office/drawing/2012/chart" uri="{CE6537A1-D6FC-4f65-9D91-7224C49458BB}"/>
              </c:extLst>
            </c:dLbl>
            <c:dLbl>
              <c:idx val="2"/>
              <c:layout>
                <c:manualLayout>
                  <c:x val="-3.2059055809216266E-2"/>
                  <c:y val="-4.20312775704660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B0-474A-BF28-595332C819BC}"/>
                </c:ext>
                <c:ext xmlns:c15="http://schemas.microsoft.com/office/drawing/2012/chart" uri="{CE6537A1-D6FC-4f65-9D91-7224C49458BB}"/>
              </c:extLst>
            </c:dLbl>
            <c:dLbl>
              <c:idx val="3"/>
              <c:layout>
                <c:manualLayout>
                  <c:x val="-2.8964858075606358E-2"/>
                  <c:y val="-4.06388669232830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8B0-474A-BF28-595332C819BC}"/>
                </c:ext>
                <c:ext xmlns:c15="http://schemas.microsoft.com/office/drawing/2012/chart" uri="{CE6537A1-D6FC-4f65-9D91-7224C49458BB}"/>
              </c:extLst>
            </c:dLbl>
            <c:dLbl>
              <c:idx val="4"/>
              <c:layout>
                <c:manualLayout>
                  <c:x val="-4.3221678680234521E-2"/>
                  <c:y val="-6.94530673062470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B82-44E2-8FA8-98AE5A92944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35</c:v>
                </c:pt>
                <c:pt idx="1">
                  <c:v>42</c:v>
                </c:pt>
                <c:pt idx="2">
                  <c:v>62</c:v>
                </c:pt>
                <c:pt idx="3">
                  <c:v>72</c:v>
                </c:pt>
                <c:pt idx="4">
                  <c:v>71</c:v>
                </c:pt>
              </c:numCache>
            </c:numRef>
          </c:val>
          <c:smooth val="0"/>
          <c:extLst xmlns:c16r2="http://schemas.microsoft.com/office/drawing/2015/06/chart">
            <c:ext xmlns:c16="http://schemas.microsoft.com/office/drawing/2014/chart" uri="{C3380CC4-5D6E-409C-BE32-E72D297353CC}">
              <c16:uniqueId val="{00000008-98B0-474A-BF28-595332C819BC}"/>
            </c:ext>
          </c:extLst>
        </c:ser>
        <c:ser>
          <c:idx val="1"/>
          <c:order val="1"/>
          <c:tx>
            <c:strRef>
              <c:f>Sheet1!$C$1</c:f>
              <c:strCache>
                <c:ptCount val="1"/>
                <c:pt idx="0">
                  <c:v>Τα χειρότερα είναι μπροστά μας</c:v>
                </c:pt>
              </c:strCache>
            </c:strRef>
          </c:tx>
          <c:spPr>
            <a:ln w="22225" cap="rnd">
              <a:solidFill>
                <a:schemeClr val="accent2"/>
              </a:solidFill>
              <a:round/>
            </a:ln>
            <a:effectLst/>
          </c:spPr>
          <c:marker>
            <c:symbol val="none"/>
          </c:marker>
          <c:dLbls>
            <c:dLbl>
              <c:idx val="0"/>
              <c:layout>
                <c:manualLayout>
                  <c:x val="-2.616436548907267E-2"/>
                  <c:y val="-9.80262813935706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B82-44E2-8FA8-98AE5A929441}"/>
                </c:ext>
                <c:ext xmlns:c15="http://schemas.microsoft.com/office/drawing/2012/chart" uri="{CE6537A1-D6FC-4f65-9D91-7224C49458BB}"/>
              </c:extLst>
            </c:dLbl>
            <c:dLbl>
              <c:idx val="1"/>
              <c:layout>
                <c:manualLayout>
                  <c:x val="-1.349386940755737E-2"/>
                  <c:y val="-5.8837416757615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B82-44E2-8FA8-98AE5A929441}"/>
                </c:ext>
                <c:ext xmlns:c15="http://schemas.microsoft.com/office/drawing/2012/chart" uri="{CE6537A1-D6FC-4f65-9D91-7224C49458BB}"/>
              </c:extLst>
            </c:dLbl>
            <c:dLbl>
              <c:idx val="2"/>
              <c:layout>
                <c:manualLayout>
                  <c:x val="-3.3429882860252079E-2"/>
                  <c:y val="-6.76722194265996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B82-44E2-8FA8-98AE5A929441}"/>
                </c:ext>
                <c:ext xmlns:c15="http://schemas.microsoft.com/office/drawing/2012/chart" uri="{CE6537A1-D6FC-4f65-9D91-7224C49458BB}"/>
              </c:extLst>
            </c:dLbl>
            <c:dLbl>
              <c:idx val="3"/>
              <c:layout>
                <c:manualLayout>
                  <c:x val="-3.6700352409630849E-2"/>
                  <c:y val="-0.1442535796676186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B82-44E2-8FA8-98AE5A929441}"/>
                </c:ext>
                <c:ext xmlns:c15="http://schemas.microsoft.com/office/drawing/2012/chart" uri="{CE6537A1-D6FC-4f65-9D91-7224C49458BB}"/>
              </c:extLst>
            </c:dLbl>
            <c:dLbl>
              <c:idx val="4"/>
              <c:layout>
                <c:manualLayout>
                  <c:x val="-3.548618434621003E-2"/>
                  <c:y val="5.36349719312233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B82-44E2-8FA8-98AE5A92944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58</c:v>
                </c:pt>
                <c:pt idx="1">
                  <c:v>50</c:v>
                </c:pt>
                <c:pt idx="2">
                  <c:v>30</c:v>
                </c:pt>
                <c:pt idx="3">
                  <c:v>21</c:v>
                </c:pt>
                <c:pt idx="4">
                  <c:v>22</c:v>
                </c:pt>
              </c:numCache>
            </c:numRef>
          </c:val>
          <c:smooth val="0"/>
          <c:extLst xmlns:c16r2="http://schemas.microsoft.com/office/drawing/2015/06/chart">
            <c:ext xmlns:c16="http://schemas.microsoft.com/office/drawing/2014/chart" uri="{C3380CC4-5D6E-409C-BE32-E72D297353CC}">
              <c16:uniqueId val="{0000000A-98B0-474A-BF28-595332C819BC}"/>
            </c:ext>
          </c:extLst>
        </c:ser>
        <c:dLbls>
          <c:showLegendKey val="0"/>
          <c:showVal val="0"/>
          <c:showCatName val="0"/>
          <c:showSerName val="0"/>
          <c:showPercent val="0"/>
          <c:showBubbleSize val="0"/>
        </c:dLbls>
        <c:smooth val="0"/>
        <c:axId val="-1417561696"/>
        <c:axId val="-1040881680"/>
      </c:lineChart>
      <c:catAx>
        <c:axId val="-141756169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1040881680"/>
        <c:crosses val="autoZero"/>
        <c:auto val="0"/>
        <c:lblAlgn val="ctr"/>
        <c:lblOffset val="100"/>
        <c:noMultiLvlLbl val="0"/>
      </c:catAx>
      <c:valAx>
        <c:axId val="-1040881680"/>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41756169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3.1461104493655537E-2"/>
          <c:y val="0.23497097339848466"/>
          <c:w val="0.93167045278111482"/>
          <c:h val="0.61772583303082129"/>
        </c:manualLayout>
      </c:layout>
      <c:barChart>
        <c:barDir val="col"/>
        <c:grouping val="clustered"/>
        <c:varyColors val="0"/>
        <c:ser>
          <c:idx val="0"/>
          <c:order val="0"/>
          <c:tx>
            <c:strRef>
              <c:f>Sheet1!$B$1</c:f>
              <c:strCache>
                <c:ptCount val="1"/>
                <c:pt idx="0">
                  <c:v>Κυβέρνηση</c:v>
                </c:pt>
              </c:strCache>
            </c:strRef>
          </c:tx>
          <c:spPr>
            <a:solidFill>
              <a:srgbClr val="0070C0"/>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4-EE79-4FA8-8ADE-2B743D62186D}"/>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5-EE79-4FA8-8ADE-2B743D62186D}"/>
              </c:ext>
            </c:extLst>
          </c:dPt>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915A-413E-8B10-3CBC9118499E}"/>
              </c:ext>
            </c:extLst>
          </c:dPt>
          <c:dPt>
            <c:idx val="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32.6</c:v>
                </c:pt>
                <c:pt idx="1">
                  <c:v>7</c:v>
                </c:pt>
                <c:pt idx="2">
                  <c:v>59</c:v>
                </c:pt>
                <c:pt idx="3">
                  <c:v>0.8</c:v>
                </c:pt>
              </c:numCache>
            </c:numRef>
          </c:val>
          <c:extLst xmlns:c16r2="http://schemas.microsoft.com/office/drawing/2015/06/chart">
            <c:ext xmlns:c16="http://schemas.microsoft.com/office/drawing/2014/chart" uri="{C3380CC4-5D6E-409C-BE32-E72D297353CC}">
              <c16:uniqueId val="{00000000-EE79-4FA8-8ADE-2B743D62186D}"/>
            </c:ext>
          </c:extLst>
        </c:ser>
        <c:ser>
          <c:idx val="1"/>
          <c:order val="1"/>
          <c:tx>
            <c:strRef>
              <c:f>Sheet1!$C$1</c:f>
              <c:strCache>
                <c:ptCount val="1"/>
                <c:pt idx="0">
                  <c:v>Αξ. Αντιπολίτευση</c:v>
                </c:pt>
              </c:strCache>
            </c:strRef>
          </c:tx>
          <c:spPr>
            <a:solidFill>
              <a:schemeClr val="accent2"/>
            </a:solidFill>
            <a:ln>
              <a:noFill/>
            </a:ln>
            <a:effectLst/>
          </c:spPr>
          <c:invertIfNegative val="0"/>
          <c:dLbls>
            <c:dLbl>
              <c:idx val="2"/>
              <c:layout>
                <c:manualLayout>
                  <c:x val="0"/>
                  <c:y val="2.1123864436352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A0B-4EB1-997D-7F95487D998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Sheet1!$C$2:$C$5</c:f>
              <c:numCache>
                <c:formatCode>0</c:formatCode>
                <c:ptCount val="4"/>
                <c:pt idx="0">
                  <c:v>14.6</c:v>
                </c:pt>
                <c:pt idx="1">
                  <c:v>6.9</c:v>
                </c:pt>
                <c:pt idx="2">
                  <c:v>74.900000000000006</c:v>
                </c:pt>
                <c:pt idx="3">
                  <c:v>3.4</c:v>
                </c:pt>
              </c:numCache>
            </c:numRef>
          </c:val>
          <c:extLst xmlns:c16r2="http://schemas.microsoft.com/office/drawing/2015/06/chart">
            <c:ext xmlns:c16="http://schemas.microsoft.com/office/drawing/2014/chart" uri="{C3380CC4-5D6E-409C-BE32-E72D297353CC}">
              <c16:uniqueId val="{00000001-2928-48D6-8542-6671887FE1DE}"/>
            </c:ext>
          </c:extLst>
        </c:ser>
        <c:dLbls>
          <c:showLegendKey val="0"/>
          <c:showVal val="0"/>
          <c:showCatName val="0"/>
          <c:showSerName val="0"/>
          <c:showPercent val="0"/>
          <c:showBubbleSize val="0"/>
        </c:dLbls>
        <c:gapWidth val="267"/>
        <c:overlap val="-43"/>
        <c:axId val="-1040872432"/>
        <c:axId val="-1040877328"/>
      </c:barChart>
      <c:catAx>
        <c:axId val="-10408724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1040877328"/>
        <c:crosses val="autoZero"/>
        <c:auto val="1"/>
        <c:lblAlgn val="ctr"/>
        <c:lblOffset val="100"/>
        <c:noMultiLvlLbl val="0"/>
      </c:catAx>
      <c:valAx>
        <c:axId val="-1040877328"/>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1040872432"/>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5755252001261711"/>
          <c:y val="0.12109421617780305"/>
          <c:w val="0.28778747600122651"/>
          <c:h val="0.1043568802048183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στοιχεία-Θετική Αξιολόγηση</a:t>
            </a:r>
            <a:endParaRPr lang="en-US" sz="1200" dirty="0">
              <a:solidFill>
                <a:schemeClr val="tx1">
                  <a:lumMod val="75000"/>
                  <a:lumOff val="25000"/>
                </a:schemeClr>
              </a:solidFill>
            </a:endParaRPr>
          </a:p>
        </c:rich>
      </c:tx>
      <c:layout>
        <c:manualLayout>
          <c:xMode val="edge"/>
          <c:yMode val="edge"/>
          <c:x val="0.33035426038730581"/>
          <c:y val="3.168579665452876E-2"/>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2.5426512224296274E-2"/>
          <c:y val="0.16505680365160097"/>
          <c:w val="0.95168962677383706"/>
          <c:h val="0.56714956319757093"/>
        </c:manualLayout>
      </c:layout>
      <c:lineChart>
        <c:grouping val="standard"/>
        <c:varyColors val="0"/>
        <c:ser>
          <c:idx val="0"/>
          <c:order val="0"/>
          <c:tx>
            <c:strRef>
              <c:f>Sheet1!$B$1</c:f>
              <c:strCache>
                <c:ptCount val="1"/>
                <c:pt idx="0">
                  <c:v>Κυβέρνηση</c:v>
                </c:pt>
              </c:strCache>
            </c:strRef>
          </c:tx>
          <c:spPr>
            <a:ln w="22225" cap="rnd">
              <a:solidFill>
                <a:srgbClr val="3399FF"/>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4308-4A54-9D60-13988E815D37}"/>
              </c:ext>
            </c:extLst>
          </c:dPt>
          <c:dPt>
            <c:idx val="1"/>
            <c:marker>
              <c:symbol val="none"/>
            </c:marker>
            <c:bubble3D val="0"/>
            <c:extLst xmlns:c16r2="http://schemas.microsoft.com/office/drawing/2015/06/chart">
              <c:ext xmlns:c16="http://schemas.microsoft.com/office/drawing/2014/chart" uri="{C3380CC4-5D6E-409C-BE32-E72D297353CC}">
                <c16:uniqueId val="{00000001-4308-4A54-9D60-13988E815D37}"/>
              </c:ext>
            </c:extLst>
          </c:dPt>
          <c:dPt>
            <c:idx val="2"/>
            <c:marker>
              <c:symbol val="none"/>
            </c:marker>
            <c:bubble3D val="0"/>
            <c:extLst xmlns:c16r2="http://schemas.microsoft.com/office/drawing/2015/06/chart">
              <c:ext xmlns:c16="http://schemas.microsoft.com/office/drawing/2014/chart" uri="{C3380CC4-5D6E-409C-BE32-E72D297353CC}">
                <c16:uniqueId val="{00000002-4308-4A54-9D60-13988E815D37}"/>
              </c:ext>
            </c:extLst>
          </c:dPt>
          <c:dPt>
            <c:idx val="3"/>
            <c:marker>
              <c:symbol val="none"/>
            </c:marker>
            <c:bubble3D val="0"/>
            <c:extLst xmlns:c16r2="http://schemas.microsoft.com/office/drawing/2015/06/chart">
              <c:ext xmlns:c16="http://schemas.microsoft.com/office/drawing/2014/chart" uri="{C3380CC4-5D6E-409C-BE32-E72D297353CC}">
                <c16:uniqueId val="{00000003-4308-4A54-9D60-13988E815D37}"/>
              </c:ext>
            </c:extLst>
          </c:dPt>
          <c:dLbls>
            <c:dLbl>
              <c:idx val="15"/>
              <c:layout>
                <c:manualLayout>
                  <c:x val="-3.2059025790383347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308-4A54-9D60-13988E815D37}"/>
                </c:ext>
                <c:ext xmlns:c15="http://schemas.microsoft.com/office/drawing/2012/chart" uri="{CE6537A1-D6FC-4f65-9D91-7224C49458BB}"/>
              </c:extLst>
            </c:dLbl>
            <c:dLbl>
              <c:idx val="16"/>
              <c:layout>
                <c:manualLayout>
                  <c:x val="-3.4291548477735946E-2"/>
                  <c:y val="5.55015206688799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308-4A54-9D60-13988E815D3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Sheet1!$B$2:$B$6</c:f>
              <c:numCache>
                <c:formatCode>General</c:formatCode>
                <c:ptCount val="5"/>
                <c:pt idx="0">
                  <c:v>40</c:v>
                </c:pt>
                <c:pt idx="1">
                  <c:v>39</c:v>
                </c:pt>
                <c:pt idx="2">
                  <c:v>40</c:v>
                </c:pt>
                <c:pt idx="3">
                  <c:v>36</c:v>
                </c:pt>
                <c:pt idx="4">
                  <c:v>33</c:v>
                </c:pt>
              </c:numCache>
            </c:numRef>
          </c:val>
          <c:smooth val="0"/>
          <c:extLst xmlns:c16r2="http://schemas.microsoft.com/office/drawing/2015/06/chart">
            <c:ext xmlns:c16="http://schemas.microsoft.com/office/drawing/2014/chart" uri="{C3380CC4-5D6E-409C-BE32-E72D297353CC}">
              <c16:uniqueId val="{00000006-4308-4A54-9D60-13988E815D37}"/>
            </c:ext>
          </c:extLst>
        </c:ser>
        <c:ser>
          <c:idx val="1"/>
          <c:order val="1"/>
          <c:tx>
            <c:strRef>
              <c:f>Sheet1!$C$1</c:f>
              <c:strCache>
                <c:ptCount val="1"/>
                <c:pt idx="0">
                  <c:v>Αξ. Αντιπολίτευση</c:v>
                </c:pt>
              </c:strCache>
            </c:strRef>
          </c:tx>
          <c:spPr>
            <a:ln w="22225" cap="rnd">
              <a:solidFill>
                <a:schemeClr val="accent2"/>
              </a:solidFill>
              <a:round/>
            </a:ln>
            <a:effectLst/>
          </c:spPr>
          <c:marker>
            <c:symbol val="none"/>
          </c:marker>
          <c:dLbls>
            <c:dLbl>
              <c:idx val="15"/>
              <c:layout>
                <c:manualLayout>
                  <c:x val="-3.2059025790383347E-2"/>
                  <c:y val="-0.1371606893698922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308-4A54-9D60-13988E815D37}"/>
                </c:ext>
                <c:ext xmlns:c15="http://schemas.microsoft.com/office/drawing/2012/chart" uri="{CE6537A1-D6FC-4f65-9D91-7224C49458BB}"/>
              </c:extLst>
            </c:dLbl>
            <c:dLbl>
              <c:idx val="16"/>
              <c:layout>
                <c:manualLayout>
                  <c:x val="-3.4291548477735946E-2"/>
                  <c:y val="-7.72769846389939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308-4A54-9D60-13988E815D3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mmm\-yy</c:formatCode>
                <c:ptCount val="5"/>
                <c:pt idx="0">
                  <c:v>44501</c:v>
                </c:pt>
                <c:pt idx="1">
                  <c:v>44531</c:v>
                </c:pt>
                <c:pt idx="2">
                  <c:v>44562</c:v>
                </c:pt>
                <c:pt idx="3">
                  <c:v>44593</c:v>
                </c:pt>
                <c:pt idx="4">
                  <c:v>44621</c:v>
                </c:pt>
              </c:numCache>
            </c:numRef>
          </c:cat>
          <c:val>
            <c:numRef>
              <c:f>Sheet1!$C$2:$C$6</c:f>
              <c:numCache>
                <c:formatCode>General</c:formatCode>
                <c:ptCount val="5"/>
                <c:pt idx="0">
                  <c:v>14</c:v>
                </c:pt>
                <c:pt idx="1">
                  <c:v>15</c:v>
                </c:pt>
                <c:pt idx="2">
                  <c:v>16</c:v>
                </c:pt>
                <c:pt idx="3">
                  <c:v>14</c:v>
                </c:pt>
                <c:pt idx="4">
                  <c:v>15</c:v>
                </c:pt>
              </c:numCache>
            </c:numRef>
          </c:val>
          <c:smooth val="0"/>
          <c:extLst xmlns:c16r2="http://schemas.microsoft.com/office/drawing/2015/06/chart">
            <c:ext xmlns:c16="http://schemas.microsoft.com/office/drawing/2014/chart" uri="{C3380CC4-5D6E-409C-BE32-E72D297353CC}">
              <c16:uniqueId val="{00000009-4308-4A54-9D60-13988E815D37}"/>
            </c:ext>
          </c:extLst>
        </c:ser>
        <c:dLbls>
          <c:showLegendKey val="0"/>
          <c:showVal val="0"/>
          <c:showCatName val="0"/>
          <c:showSerName val="0"/>
          <c:showPercent val="0"/>
          <c:showBubbleSize val="0"/>
        </c:dLbls>
        <c:smooth val="0"/>
        <c:axId val="-1040880048"/>
        <c:axId val="-1040881136"/>
      </c:lineChart>
      <c:dateAx>
        <c:axId val="-104088004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1040881136"/>
        <c:crosses val="autoZero"/>
        <c:auto val="1"/>
        <c:lblOffset val="100"/>
        <c:baseTimeUnit val="months"/>
      </c:dateAx>
      <c:valAx>
        <c:axId val="-104088113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04088004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7.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0.65672</cdr:x>
      <cdr:y>0.17419</cdr:y>
    </cdr:from>
    <cdr:to>
      <cdr:x>0.98983</cdr:x>
      <cdr:y>0.24676</cdr:y>
    </cdr:to>
    <cdr:sp macro="" textlink="">
      <cdr:nvSpPr>
        <cdr:cNvPr id="10" name="TextBox 48">
          <a:extLst xmlns:a="http://schemas.openxmlformats.org/drawingml/2006/main">
            <a:ext uri="{FF2B5EF4-FFF2-40B4-BE49-F238E27FC236}">
              <a16:creationId xmlns:a16="http://schemas.microsoft.com/office/drawing/2014/main" xmlns="" id="{E049D10C-07CC-4B86-820F-1C1BD89FEA02}"/>
            </a:ext>
          </a:extLst>
        </cdr:cNvPr>
        <cdr:cNvSpPr txBox="1"/>
      </cdr:nvSpPr>
      <cdr:spPr>
        <a:xfrm xmlns:a="http://schemas.openxmlformats.org/drawingml/2006/main">
          <a:off x="7770900" y="664868"/>
          <a:ext cx="3941674" cy="276992"/>
        </a:xfrm>
        <a:prstGeom xmlns:a="http://schemas.openxmlformats.org/drawingml/2006/main" prst="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l-GR" sz="1200" b="1" dirty="0"/>
            <a:t>Φεβ 2022</a:t>
          </a:r>
        </a:p>
      </cdr:txBody>
    </cdr:sp>
  </cdr:relSizeAnchor>
  <cdr:relSizeAnchor xmlns:cdr="http://schemas.openxmlformats.org/drawingml/2006/chartDrawing">
    <cdr:from>
      <cdr:x>0.909</cdr:x>
      <cdr:y>0.75475</cdr:y>
    </cdr:from>
    <cdr:to>
      <cdr:x>0.95712</cdr:x>
      <cdr:y>0.75475</cdr:y>
    </cdr:to>
    <cdr:cxnSp macro="">
      <cdr:nvCxnSpPr>
        <cdr:cNvPr id="14" name="Straight Arrow Connector 13">
          <a:extLst xmlns:a="http://schemas.openxmlformats.org/drawingml/2006/main">
            <a:ext uri="{FF2B5EF4-FFF2-40B4-BE49-F238E27FC236}">
              <a16:creationId xmlns:a16="http://schemas.microsoft.com/office/drawing/2014/main" xmlns="" id="{8DD84CDD-3864-4409-91EE-2CDEB57C1572}"/>
            </a:ext>
          </a:extLst>
        </cdr:cNvPr>
        <cdr:cNvCxnSpPr/>
      </cdr:nvCxnSpPr>
      <cdr:spPr>
        <a:xfrm xmlns:a="http://schemas.openxmlformats.org/drawingml/2006/main">
          <a:off x="10756162" y="2880791"/>
          <a:ext cx="569402" cy="0"/>
        </a:xfrm>
        <a:prstGeom xmlns:a="http://schemas.openxmlformats.org/drawingml/2006/main" prst="straightConnector1">
          <a:avLst/>
        </a:prstGeom>
        <a:ln xmlns:a="http://schemas.openxmlformats.org/drawingml/2006/main">
          <a:solidFill>
            <a:schemeClr val="tx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0.30605</cdr:x>
      <cdr:y>0.02885</cdr:y>
    </cdr:from>
    <cdr:to>
      <cdr:x>0.71827</cdr:x>
      <cdr:y>0.10142</cdr:y>
    </cdr:to>
    <cdr:sp macro="" textlink="">
      <cdr:nvSpPr>
        <cdr:cNvPr id="10" name="TextBox 48">
          <a:extLst xmlns:a="http://schemas.openxmlformats.org/drawingml/2006/main">
            <a:ext uri="{FF2B5EF4-FFF2-40B4-BE49-F238E27FC236}">
              <a16:creationId xmlns:a16="http://schemas.microsoft.com/office/drawing/2014/main" xmlns="" id="{E049D10C-07CC-4B86-820F-1C1BD89FEA02}"/>
            </a:ext>
          </a:extLst>
        </cdr:cNvPr>
        <cdr:cNvSpPr txBox="1"/>
      </cdr:nvSpPr>
      <cdr:spPr>
        <a:xfrm xmlns:a="http://schemas.openxmlformats.org/drawingml/2006/main">
          <a:off x="3621452" y="110116"/>
          <a:ext cx="4877779" cy="276992"/>
        </a:xfrm>
        <a:prstGeom xmlns:a="http://schemas.openxmlformats.org/drawingml/2006/main" prst="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l-GR" sz="1200" b="1" dirty="0"/>
            <a:t>Βουλευτικές εκλογές 2019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406D47-903E-4114-9673-A192FAAE32CE}" type="datetimeFigureOut">
              <a:rPr lang="en-GB" smtClean="0"/>
              <a:t>23/03/2022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53D79F-ED57-47F4-B136-1F38E2231A24}" type="slidenum">
              <a:rPr lang="en-GB" smtClean="0"/>
              <a:t>‹#›</a:t>
            </a:fld>
            <a:endParaRPr lang="en-GB"/>
          </a:p>
        </p:txBody>
      </p:sp>
    </p:spTree>
    <p:extLst>
      <p:ext uri="{BB962C8B-B14F-4D97-AF65-F5344CB8AC3E}">
        <p14:creationId xmlns:p14="http://schemas.microsoft.com/office/powerpoint/2010/main" val="166392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54C10-9FC8-467B-AD93-595092B016C6}" type="datetimeFigureOut">
              <a:rPr lang="en-GB" smtClean="0"/>
              <a:t>23/03/2022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C1944-5ED8-4FE4-A019-D7E58DFB89E0}" type="slidenum">
              <a:rPr lang="en-GB" smtClean="0"/>
              <a:t>‹#›</a:t>
            </a:fld>
            <a:endParaRPr lang="en-GB"/>
          </a:p>
        </p:txBody>
      </p:sp>
    </p:spTree>
    <p:extLst>
      <p:ext uri="{BB962C8B-B14F-4D97-AF65-F5344CB8AC3E}">
        <p14:creationId xmlns:p14="http://schemas.microsoft.com/office/powerpoint/2010/main" val="263471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6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99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76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569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7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5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02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01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408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93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2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F9C1944-5ED8-4FE4-A019-D7E58DFB89E0}" type="slidenum">
              <a:rPr lang="en-GB" smtClean="0"/>
              <a:t>3</a:t>
            </a:fld>
            <a:endParaRPr lang="en-GB"/>
          </a:p>
        </p:txBody>
      </p:sp>
    </p:spTree>
    <p:extLst>
      <p:ext uri="{BB962C8B-B14F-4D97-AF65-F5344CB8AC3E}">
        <p14:creationId xmlns:p14="http://schemas.microsoft.com/office/powerpoint/2010/main" val="1906851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838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364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125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37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15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0996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F9C1944-5ED8-4FE4-A019-D7E58DFB89E0}" type="slidenum">
              <a:rPr lang="en-GB" smtClean="0"/>
              <a:t>34</a:t>
            </a:fld>
            <a:endParaRPr lang="en-GB"/>
          </a:p>
        </p:txBody>
      </p:sp>
    </p:spTree>
    <p:extLst>
      <p:ext uri="{BB962C8B-B14F-4D97-AF65-F5344CB8AC3E}">
        <p14:creationId xmlns:p14="http://schemas.microsoft.com/office/powerpoint/2010/main" val="1900733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801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146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89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552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481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F9C1944-5ED8-4FE4-A019-D7E58DFB89E0}" type="slidenum">
              <a:rPr lang="en-GB" smtClean="0"/>
              <a:t>39</a:t>
            </a:fld>
            <a:endParaRPr lang="en-GB"/>
          </a:p>
        </p:txBody>
      </p:sp>
    </p:spTree>
    <p:extLst>
      <p:ext uri="{BB962C8B-B14F-4D97-AF65-F5344CB8AC3E}">
        <p14:creationId xmlns:p14="http://schemas.microsoft.com/office/powerpoint/2010/main" val="186865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27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49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399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85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19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07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Slide Number Placeholder 6"/>
          <p:cNvSpPr>
            <a:spLocks noGrp="1"/>
          </p:cNvSpPr>
          <p:nvPr>
            <p:ph type="sldNum" sz="quarter" idx="10"/>
          </p:nvPr>
        </p:nvSpPr>
        <p:spPr/>
        <p:txBody>
          <a:bodyPr/>
          <a:lstStyle/>
          <a:p>
            <a:pPr algn="r">
              <a:spcBef>
                <a:spcPct val="0"/>
              </a:spcBef>
            </a:pPr>
            <a:fld id="{DE70D37E-C867-47FE-9F10-9260555C453A}" type="slidenum">
              <a:rPr lang="en-GB" smtClean="0"/>
              <a:pPr algn="r">
                <a:spcBef>
                  <a:spcPct val="0"/>
                </a:spcBef>
              </a:pPr>
              <a:t>‹#›</a:t>
            </a:fld>
            <a:endParaRPr lang="en-GB" dirty="0"/>
          </a:p>
        </p:txBody>
      </p:sp>
    </p:spTree>
    <p:extLst>
      <p:ext uri="{BB962C8B-B14F-4D97-AF65-F5344CB8AC3E}">
        <p14:creationId xmlns:p14="http://schemas.microsoft.com/office/powerpoint/2010/main" val="137652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824192" y="6453337"/>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963392" y="6463116"/>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63317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824192" y="6453337"/>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963392" y="6463116"/>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14023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344139" y="2204864"/>
            <a:ext cx="4847861" cy="3312368"/>
          </a:xfrm>
        </p:spPr>
        <p:txBody>
          <a:bodyPr/>
          <a:lstStyle>
            <a:lvl1pPr>
              <a:defRPr>
                <a:solidFill>
                  <a:schemeClr val="accent4">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6237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344139" y="2204864"/>
            <a:ext cx="4847861" cy="3312368"/>
          </a:xfrm>
        </p:spPr>
        <p:txBody>
          <a:bodyPr/>
          <a:lstStyle>
            <a:lvl1pPr>
              <a:defRPr>
                <a:solidFill>
                  <a:schemeClr val="accent4">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2862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78568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374206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4084922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GB"/>
          </a:p>
        </p:txBody>
      </p:sp>
      <p:sp>
        <p:nvSpPr>
          <p:cNvPr id="8" name="Footer Placeholder 7"/>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71329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776" y="4797152"/>
            <a:ext cx="5020139" cy="1656184"/>
          </a:xfrm>
          <a:noFill/>
          <a:ln cap="sq">
            <a:noFill/>
            <a:miter lim="800000"/>
          </a:ln>
          <a:effectLst>
            <a:outerShdw blurRad="40000" dist="23000" dir="5400000" rotWithShape="0">
              <a:srgbClr val="000000">
                <a:alpha val="35000"/>
              </a:srgbClr>
            </a:outerShdw>
          </a:effectLst>
        </p:spPr>
        <p:txBody>
          <a:bodyPr/>
          <a:lstStyle/>
          <a:p>
            <a:r>
              <a:rPr lang="en-US" dirty="0"/>
              <a:t>Click to edit Master title style</a:t>
            </a:r>
            <a:endParaRPr lang="en-GB" dirty="0"/>
          </a:p>
        </p:txBody>
      </p:sp>
      <p:sp>
        <p:nvSpPr>
          <p:cNvPr id="4" name="Footer Placeholder 3"/>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67699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GB"/>
          </a:p>
        </p:txBody>
      </p:sp>
      <p:sp>
        <p:nvSpPr>
          <p:cNvPr id="3" name="Footer Placeholder 2"/>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87779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0" y="1484784"/>
            <a:ext cx="11713301" cy="4896544"/>
          </a:xfrm>
          <a:noFill/>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a:xfrm>
            <a:off x="143340" y="116632"/>
            <a:ext cx="8352928" cy="1080120"/>
          </a:xfrm>
          <a:prstGeom prst="rect">
            <a:avLst/>
          </a:prstGeom>
          <a:noFill/>
          <a:ln w="12700">
            <a:noFill/>
          </a:ln>
          <a:effectLst/>
        </p:spPr>
        <p:style>
          <a:lnRef idx="2">
            <a:schemeClr val="accent1"/>
          </a:lnRef>
          <a:fillRef idx="1001">
            <a:schemeClr val="lt1"/>
          </a:fillRef>
          <a:effectRef idx="0">
            <a:schemeClr val="accent1"/>
          </a:effectRef>
          <a:fontRef idx="none"/>
        </p:style>
        <p:txBody>
          <a:bodyPr vert="horz" lIns="91440" tIns="45720" rIns="91440" bIns="45720" rtlCol="0" anchor="ctr">
            <a:noAutofit/>
          </a:bodyPr>
          <a:lstStyle>
            <a:lvl1pPr>
              <a:defRPr lang="en-GB" dirty="0">
                <a:solidFill>
                  <a:schemeClr val="accent4">
                    <a:lumMod val="75000"/>
                  </a:schemeClr>
                </a:solidFill>
              </a:defRPr>
            </a:lvl1pPr>
          </a:lstStyle>
          <a:p>
            <a:pPr lvl="0"/>
            <a:r>
              <a:rPr lang="en-US" dirty="0"/>
              <a:t>Click to edit Master title style</a:t>
            </a:r>
            <a:endParaRPr lang="en-GB" dirty="0"/>
          </a:p>
        </p:txBody>
      </p:sp>
      <p:sp>
        <p:nvSpPr>
          <p:cNvPr id="5" name="Slide Number Placeholder 4"/>
          <p:cNvSpPr>
            <a:spLocks noGrp="1"/>
          </p:cNvSpPr>
          <p:nvPr>
            <p:ph type="sldNum" sz="quarter" idx="10"/>
          </p:nvPr>
        </p:nvSpPr>
        <p:spPr>
          <a:xfrm>
            <a:off x="11184565" y="6453337"/>
            <a:ext cx="960107" cy="365125"/>
          </a:xfrm>
        </p:spPr>
        <p:txBody>
          <a:bodyPr/>
          <a:lstStyle>
            <a:lvl1pPr algn="ctr">
              <a:defRPr sz="1800"/>
            </a:lvl1pPr>
          </a:lstStyle>
          <a:p>
            <a:pPr>
              <a:spcBef>
                <a:spcPct val="0"/>
              </a:spcBef>
            </a:pPr>
            <a:fld id="{DE70D37E-C867-47FE-9F10-9260555C453A}" type="slidenum">
              <a:rPr lang="en-GB" smtClean="0"/>
              <a:pPr>
                <a:spcBef>
                  <a:spcPct val="0"/>
                </a:spcBef>
              </a:pPr>
              <a:t>‹#›</a:t>
            </a:fld>
            <a:endParaRPr lang="en-GB" dirty="0"/>
          </a:p>
        </p:txBody>
      </p:sp>
    </p:spTree>
    <p:extLst>
      <p:ext uri="{BB962C8B-B14F-4D97-AF65-F5344CB8AC3E}">
        <p14:creationId xmlns:p14="http://schemas.microsoft.com/office/powerpoint/2010/main" val="402697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56581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82797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3741859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35089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24192" y="6453337"/>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963392" y="6463116"/>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92797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7328"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35328"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824192" y="6453337"/>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963392" y="6463116"/>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2701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95808" y="1463105"/>
            <a:ext cx="5482891"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5808" y="2102866"/>
            <a:ext cx="5482891"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9575" y="1463105"/>
            <a:ext cx="5485044"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575" y="2102866"/>
            <a:ext cx="5485044"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184565" y="6453337"/>
            <a:ext cx="960107" cy="365125"/>
          </a:xfrm>
          <a:noFill/>
          <a:ln>
            <a:noFill/>
          </a:ln>
          <a:effectLst/>
        </p:spPr>
        <p:txBody>
          <a:bodyPr vert="horz" lIns="91440" tIns="45720" rIns="91440" bIns="45720" rtlCol="0" anchor="ctr">
            <a:noAutofit/>
          </a:bodyPr>
          <a:lstStyle>
            <a:lvl1pPr algn="ctr">
              <a:defRPr lang="en-GB" sz="1600" smtClean="0"/>
            </a:lvl1pPr>
          </a:lstStyle>
          <a:p>
            <a:pPr>
              <a:spcBef>
                <a:spcPct val="0"/>
              </a:spcBef>
            </a:pPr>
            <a:fld id="{DE70D37E-C867-47FE-9F10-9260555C453A}" type="slidenum">
              <a:rPr lang="en-GB" smtClean="0"/>
              <a:pPr>
                <a:spcBef>
                  <a:spcPct val="0"/>
                </a:spcBef>
              </a:pPr>
              <a:t>‹#›</a:t>
            </a:fld>
            <a:endParaRPr lang="en-GB" dirty="0"/>
          </a:p>
        </p:txBody>
      </p:sp>
    </p:spTree>
    <p:extLst>
      <p:ext uri="{BB962C8B-B14F-4D97-AF65-F5344CB8AC3E}">
        <p14:creationId xmlns:p14="http://schemas.microsoft.com/office/powerpoint/2010/main" val="163378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7824192" y="6453337"/>
            <a:ext cx="2844800" cy="365125"/>
          </a:xfrm>
          <a:prstGeom prst="rect">
            <a:avLst/>
          </a:prstGeom>
        </p:spPr>
        <p:txBody>
          <a:bodyPr/>
          <a:lstStyle/>
          <a:p>
            <a:endParaRPr lang="en-GB"/>
          </a:p>
        </p:txBody>
      </p:sp>
      <p:sp>
        <p:nvSpPr>
          <p:cNvPr id="4" name="Footer Placeholder 3"/>
          <p:cNvSpPr>
            <a:spLocks noGrp="1"/>
          </p:cNvSpPr>
          <p:nvPr>
            <p:ph type="ftr" sz="quarter" idx="11"/>
          </p:nvPr>
        </p:nvSpPr>
        <p:spPr>
          <a:xfrm>
            <a:off x="3963392" y="6463116"/>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07855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4192" y="6453337"/>
            <a:ext cx="2844800" cy="365125"/>
          </a:xfrm>
          <a:prstGeom prst="rect">
            <a:avLst/>
          </a:prstGeom>
        </p:spPr>
        <p:txBody>
          <a:bodyPr/>
          <a:lstStyle/>
          <a:p>
            <a:endParaRPr lang="en-GB"/>
          </a:p>
        </p:txBody>
      </p:sp>
      <p:sp>
        <p:nvSpPr>
          <p:cNvPr id="3" name="Footer Placeholder 2"/>
          <p:cNvSpPr>
            <a:spLocks noGrp="1"/>
          </p:cNvSpPr>
          <p:nvPr>
            <p:ph type="ftr" sz="quarter" idx="11"/>
          </p:nvPr>
        </p:nvSpPr>
        <p:spPr>
          <a:xfrm>
            <a:off x="3963392" y="6463116"/>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2172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824192" y="6453337"/>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963392" y="6463116"/>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341038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824192" y="6453337"/>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963392" y="6463116"/>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48407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3589" y="1412776"/>
            <a:ext cx="11247040" cy="5112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231893" y="6492876"/>
            <a:ext cx="960107" cy="365125"/>
          </a:xfrm>
          <a:prstGeom prst="rect">
            <a:avLst/>
          </a:prstGeom>
          <a:noFill/>
          <a:ln>
            <a:noFill/>
          </a:ln>
          <a:effectLst/>
        </p:spPr>
        <p:txBody>
          <a:bodyPr vert="horz" lIns="91440" tIns="45720" rIns="91440" bIns="45720" rtlCol="0" anchor="ctr">
            <a:noAutofit/>
          </a:bodyPr>
          <a:lstStyle>
            <a:lvl1pPr algn="ctr">
              <a:defRPr lang="en-GB" sz="1600" b="1" smtClean="0">
                <a:solidFill>
                  <a:schemeClr val="accent4">
                    <a:lumMod val="75000"/>
                  </a:schemeClr>
                </a:solidFill>
                <a:effectLst>
                  <a:outerShdw blurRad="38100" dist="38100" dir="2700000" algn="tl">
                    <a:srgbClr val="000000">
                      <a:alpha val="43137"/>
                    </a:srgbClr>
                  </a:outerShdw>
                </a:effectLst>
                <a:latin typeface="+mj-lt"/>
                <a:ea typeface="+mj-ea"/>
                <a:cs typeface="+mj-cs"/>
              </a:defRPr>
            </a:lvl1pPr>
          </a:lstStyle>
          <a:p>
            <a:pPr>
              <a:spcBef>
                <a:spcPct val="0"/>
              </a:spcBef>
            </a:pPr>
            <a:fld id="{DE70D37E-C867-47FE-9F10-9260555C453A}" type="slidenum">
              <a:rPr lang="el-GR" smtClean="0"/>
              <a:pPr>
                <a:spcBef>
                  <a:spcPct val="0"/>
                </a:spcBef>
              </a:pPr>
              <a:t>‹#›</a:t>
            </a:fld>
            <a:endParaRPr lang="el-GR" dirty="0">
              <a:solidFill>
                <a:schemeClr val="accent4">
                  <a:lumMod val="75000"/>
                </a:schemeClr>
              </a:solidFill>
            </a:endParaRPr>
          </a:p>
        </p:txBody>
      </p:sp>
      <p:sp>
        <p:nvSpPr>
          <p:cNvPr id="4" name="Title Placeholder 3"/>
          <p:cNvSpPr>
            <a:spLocks noGrp="1"/>
          </p:cNvSpPr>
          <p:nvPr>
            <p:ph type="title"/>
          </p:nvPr>
        </p:nvSpPr>
        <p:spPr>
          <a:xfrm>
            <a:off x="0" y="29152"/>
            <a:ext cx="9120336" cy="1167600"/>
          </a:xfrm>
          <a:prstGeom prst="rect">
            <a:avLst/>
          </a:prstGeom>
        </p:spPr>
        <p:txBody>
          <a:bodyPr vert="horz" lIns="91440" tIns="45720" rIns="91440" bIns="45720" rtlCol="0" anchor="ctr">
            <a:normAutofit/>
          </a:bodyPr>
          <a:lstStyle/>
          <a:p>
            <a:r>
              <a:rPr lang="en-US" dirty="0"/>
              <a:t>Click to edit Master title style</a:t>
            </a:r>
            <a:endParaRPr lang="el-GR" dirty="0"/>
          </a:p>
        </p:txBody>
      </p:sp>
    </p:spTree>
    <p:extLst>
      <p:ext uri="{BB962C8B-B14F-4D97-AF65-F5344CB8AC3E}">
        <p14:creationId xmlns:p14="http://schemas.microsoft.com/office/powerpoint/2010/main" val="138094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ftr="0" dt="0"/>
  <p:txStyles>
    <p:titleStyle>
      <a:lvl1pPr algn="l" defTabSz="914400" rtl="0" eaLnBrk="1" latinLnBrk="0" hangingPunct="1">
        <a:spcBef>
          <a:spcPct val="0"/>
        </a:spcBef>
        <a:buNone/>
        <a:defRPr lang="en-GB" sz="2200" b="0" i="0" kern="1200" spc="100" normalizeH="0" baseline="0" dirty="0">
          <a:solidFill>
            <a:schemeClr val="accent4">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56040" y="980728"/>
            <a:ext cx="5592622" cy="3168352"/>
          </a:xfrm>
          <a:prstGeom prst="rect">
            <a:avLst/>
          </a:prstGeom>
          <a:noFill/>
          <a:ln>
            <a:noFill/>
          </a:ln>
        </p:spPr>
        <p:style>
          <a:lnRef idx="1">
            <a:schemeClr val="dk1"/>
          </a:lnRef>
          <a:fillRef idx="2">
            <a:schemeClr val="dk1"/>
          </a:fillRef>
          <a:effectRef idx="1">
            <a:schemeClr val="dk1"/>
          </a:effectRef>
          <a:fontRef idx="none"/>
        </p:style>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152860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85725" indent="0" algn="ctr" defTabSz="914400" rtl="0" eaLnBrk="1" latinLnBrk="0" hangingPunct="1">
        <a:spcBef>
          <a:spcPct val="0"/>
        </a:spcBef>
        <a:buNone/>
        <a:defRPr sz="2800" kern="1200">
          <a:solidFill>
            <a:schemeClr val="tx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30.xml"/></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34.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35.xml"/><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40.xml"/><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368" y="908720"/>
            <a:ext cx="4032448" cy="648072"/>
          </a:xfrm>
          <a:noFill/>
          <a:ln>
            <a:noFill/>
          </a:ln>
          <a:effectLst/>
        </p:spPr>
        <p:style>
          <a:lnRef idx="1">
            <a:schemeClr val="accent2"/>
          </a:lnRef>
          <a:fillRef idx="3">
            <a:schemeClr val="accent2"/>
          </a:fillRef>
          <a:effectRef idx="2">
            <a:schemeClr val="accent2"/>
          </a:effectRef>
          <a:fontRef idx="minor">
            <a:schemeClr val="lt1"/>
          </a:fontRef>
        </p:style>
        <p:txBody>
          <a:bodyPr anchor="t">
            <a:normAutofit/>
          </a:bodyPr>
          <a:lstStyle/>
          <a:p>
            <a:r>
              <a:rPr lang="el-GR" sz="2200" dirty="0">
                <a:solidFill>
                  <a:schemeClr val="accent4">
                    <a:lumMod val="75000"/>
                  </a:schemeClr>
                </a:solidFill>
                <a:effectLst>
                  <a:innerShdw blurRad="63500" dist="50800" dir="10800000">
                    <a:prstClr val="black">
                      <a:alpha val="50000"/>
                    </a:prstClr>
                  </a:innerShdw>
                </a:effectLst>
              </a:rPr>
              <a:t>συνδρομητική έρευνα</a:t>
            </a:r>
            <a:endParaRPr lang="en-GB" sz="2200" dirty="0">
              <a:solidFill>
                <a:schemeClr val="accent4">
                  <a:lumMod val="75000"/>
                </a:schemeClr>
              </a:solidFill>
              <a:effectLst>
                <a:innerShdw blurRad="63500" dist="50800" dir="10800000">
                  <a:prstClr val="black">
                    <a:alpha val="50000"/>
                  </a:prstClr>
                </a:innerShdw>
              </a:effectLst>
            </a:endParaRPr>
          </a:p>
        </p:txBody>
      </p:sp>
      <p:sp>
        <p:nvSpPr>
          <p:cNvPr id="3" name="Subtitle 2"/>
          <p:cNvSpPr>
            <a:spLocks noGrp="1"/>
          </p:cNvSpPr>
          <p:nvPr>
            <p:ph type="subTitle" idx="1"/>
          </p:nvPr>
        </p:nvSpPr>
        <p:spPr>
          <a:xfrm>
            <a:off x="8976320" y="836712"/>
            <a:ext cx="3056384" cy="622920"/>
          </a:xfrm>
          <a:noFill/>
          <a:ln>
            <a:noFill/>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a:bodyPr>
          <a:lstStyle/>
          <a:p>
            <a:pPr algn="r">
              <a:spcBef>
                <a:spcPct val="0"/>
              </a:spcBef>
            </a:pPr>
            <a:r>
              <a:rPr lang="el-GR" sz="2200" spc="100" dirty="0">
                <a:solidFill>
                  <a:schemeClr val="accent4">
                    <a:lumMod val="75000"/>
                  </a:schemeClr>
                </a:solidFill>
                <a:effectLst>
                  <a:innerShdw blurRad="63500" dist="50800" dir="10800000">
                    <a:prstClr val="black">
                      <a:alpha val="50000"/>
                    </a:prstClr>
                  </a:innerShdw>
                </a:effectLst>
              </a:rPr>
              <a:t>Μάρτιος 2022</a:t>
            </a:r>
            <a:endParaRPr lang="en-GB" sz="2200" spc="100" dirty="0">
              <a:solidFill>
                <a:schemeClr val="accent4">
                  <a:lumMod val="75000"/>
                </a:schemeClr>
              </a:solidFill>
              <a:effectLst>
                <a:innerShdw blurRad="63500" dist="50800" dir="10800000">
                  <a:prstClr val="black">
                    <a:alpha val="50000"/>
                  </a:prstClr>
                </a:innerShdw>
              </a:effectLst>
            </a:endParaRPr>
          </a:p>
        </p:txBody>
      </p:sp>
      <p:sp>
        <p:nvSpPr>
          <p:cNvPr id="4" name="TextBox 3">
            <a:extLst>
              <a:ext uri="{FF2B5EF4-FFF2-40B4-BE49-F238E27FC236}">
                <a16:creationId xmlns:a16="http://schemas.microsoft.com/office/drawing/2014/main" xmlns="" id="{360927CE-AB3B-4616-B54C-105FBB63B6D2}"/>
              </a:ext>
            </a:extLst>
          </p:cNvPr>
          <p:cNvSpPr txBox="1"/>
          <p:nvPr/>
        </p:nvSpPr>
        <p:spPr>
          <a:xfrm>
            <a:off x="119336" y="6195774"/>
            <a:ext cx="2880320" cy="369332"/>
          </a:xfrm>
          <a:prstGeom prst="rect">
            <a:avLst/>
          </a:prstGeom>
          <a:noFill/>
        </p:spPr>
        <p:txBody>
          <a:bodyPr wrap="square" rtlCol="0">
            <a:spAutoFit/>
          </a:bodyPr>
          <a:lstStyle/>
          <a:p>
            <a:r>
              <a:rPr lang="el-GR" dirty="0">
                <a:solidFill>
                  <a:srgbClr val="FF0000"/>
                </a:solidFill>
                <a:effectLst>
                  <a:outerShdw blurRad="38100" dist="38100" dir="2700000" algn="tl">
                    <a:srgbClr val="000000">
                      <a:alpha val="43137"/>
                    </a:srgbClr>
                  </a:outerShdw>
                </a:effectLst>
              </a:rPr>
              <a:t>Συντάχθηκε για το </a:t>
            </a:r>
            <a:r>
              <a:rPr lang="en-US" dirty="0">
                <a:solidFill>
                  <a:srgbClr val="FF0000"/>
                </a:solidFill>
                <a:effectLst>
                  <a:outerShdw blurRad="38100" dist="38100" dir="2700000" algn="tl">
                    <a:srgbClr val="000000">
                      <a:alpha val="43137"/>
                    </a:srgbClr>
                  </a:outerShdw>
                </a:effectLst>
              </a:rPr>
              <a:t>MEGA</a:t>
            </a:r>
            <a:endParaRPr lang="el-G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943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361040" cy="1080120"/>
          </a:xfrm>
        </p:spPr>
        <p:txBody>
          <a:bodyPr>
            <a:normAutofit fontScale="90000"/>
          </a:bodyPr>
          <a:lstStyle/>
          <a:p>
            <a:r>
              <a:rPr lang="el-GR" sz="2700" dirty="0"/>
              <a:t>Αξιολόγηση Πρωθυπουργού</a:t>
            </a:r>
            <a:r>
              <a:rPr lang="en-GB" sz="2700" dirty="0"/>
              <a:t> </a:t>
            </a:r>
            <a:r>
              <a:rPr lang="el-GR" sz="2700" dirty="0"/>
              <a:t>και Αρχηγού </a:t>
            </a:r>
            <a:r>
              <a:rPr lang="el-GR" sz="2700" dirty="0" err="1"/>
              <a:t>Αξ</a:t>
            </a:r>
            <a:r>
              <a:rPr lang="el-GR" sz="2700" dirty="0"/>
              <a:t>. Αντιπολίτευσης</a:t>
            </a:r>
            <a:r>
              <a:rPr lang="el-GR" sz="2400" dirty="0"/>
              <a:t/>
            </a:r>
            <a:br>
              <a:rPr lang="el-GR" sz="2400" dirty="0"/>
            </a:br>
            <a:r>
              <a:rPr lang="el-GR" sz="1400" i="1" dirty="0"/>
              <a:t>‘Ποια είναι η γνώμη σας για τον τρόπο με τον οποίο ασκεί τα καθήκοντά του μέχρι στιγμής ο Πρωθυπουργός κ. Μητσοτάκης; Και ποια είναι η γνώμη σας για τον τρόπο με τον οποίο ασκεί τα καθήκοντά του μέχρι στιγμής ο αρχηγός της Αξιωματικής Αντιπολίτευσης κ. Τσίπρας; Θετική ή αρνητική;’</a:t>
            </a:r>
            <a:endParaRPr lang="en-US" sz="1400"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4290192017"/>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8638440"/>
              </p:ext>
            </p:extLst>
          </p:nvPr>
        </p:nvGraphicFramePr>
        <p:xfrm>
          <a:off x="1012723" y="3904828"/>
          <a:ext cx="9989573" cy="2404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82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247637477"/>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1810741165"/>
              </p:ext>
            </p:extLst>
          </p:nvPr>
        </p:nvGraphicFramePr>
        <p:xfrm>
          <a:off x="1012723" y="3976835"/>
          <a:ext cx="9989573" cy="223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xmlns="" id="{82C21723-2943-4786-B14C-A0BD36FF6B12}"/>
              </a:ext>
            </a:extLst>
          </p:cNvPr>
          <p:cNvSpPr>
            <a:spLocks noGrp="1"/>
          </p:cNvSpPr>
          <p:nvPr>
            <p:ph type="title"/>
          </p:nvPr>
        </p:nvSpPr>
        <p:spPr/>
        <p:txBody>
          <a:bodyPr>
            <a:normAutofit/>
          </a:bodyPr>
          <a:lstStyle/>
          <a:p>
            <a:r>
              <a:rPr lang="el-GR" dirty="0"/>
              <a:t>Εντυπώσεις από το έργο της Κυβέρνησης στη δημόσια υγεία-</a:t>
            </a:r>
            <a:r>
              <a:rPr lang="el-GR" dirty="0" err="1"/>
              <a:t>κορωνοϊό</a:t>
            </a:r>
            <a:endParaRPr lang="en-GB" dirty="0"/>
          </a:p>
        </p:txBody>
      </p:sp>
    </p:spTree>
    <p:extLst>
      <p:ext uri="{BB962C8B-B14F-4D97-AF65-F5344CB8AC3E}">
        <p14:creationId xmlns:p14="http://schemas.microsoft.com/office/powerpoint/2010/main" val="126954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2904630624"/>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830342584"/>
              </p:ext>
            </p:extLst>
          </p:nvPr>
        </p:nvGraphicFramePr>
        <p:xfrm>
          <a:off x="1012723" y="3976835"/>
          <a:ext cx="9989573" cy="223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xmlns="" id="{82C21723-2943-4786-B14C-A0BD36FF6B12}"/>
              </a:ext>
            </a:extLst>
          </p:cNvPr>
          <p:cNvSpPr>
            <a:spLocks noGrp="1"/>
          </p:cNvSpPr>
          <p:nvPr>
            <p:ph type="title"/>
          </p:nvPr>
        </p:nvSpPr>
        <p:spPr/>
        <p:txBody>
          <a:bodyPr>
            <a:normAutofit/>
          </a:bodyPr>
          <a:lstStyle/>
          <a:p>
            <a:r>
              <a:rPr lang="el-GR" dirty="0"/>
              <a:t>Εντυπώσεις από το έργο της Κυβέρνησης στην οικονομία</a:t>
            </a:r>
            <a:endParaRPr lang="en-GB" dirty="0"/>
          </a:p>
        </p:txBody>
      </p:sp>
    </p:spTree>
    <p:extLst>
      <p:ext uri="{BB962C8B-B14F-4D97-AF65-F5344CB8AC3E}">
        <p14:creationId xmlns:p14="http://schemas.microsoft.com/office/powerpoint/2010/main" val="194218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1694784425"/>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13</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2644658017"/>
              </p:ext>
            </p:extLst>
          </p:nvPr>
        </p:nvGraphicFramePr>
        <p:xfrm>
          <a:off x="1012723" y="3976835"/>
          <a:ext cx="9989573" cy="223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xmlns="" id="{82C21723-2943-4786-B14C-A0BD36FF6B12}"/>
              </a:ext>
            </a:extLst>
          </p:cNvPr>
          <p:cNvSpPr>
            <a:spLocks noGrp="1"/>
          </p:cNvSpPr>
          <p:nvPr>
            <p:ph type="title"/>
          </p:nvPr>
        </p:nvSpPr>
        <p:spPr/>
        <p:txBody>
          <a:bodyPr>
            <a:normAutofit/>
          </a:bodyPr>
          <a:lstStyle/>
          <a:p>
            <a:r>
              <a:rPr lang="el-GR" dirty="0"/>
              <a:t>Εντυπώσεις από το έργο της Κυβέρνησης στην εξωτερική πολιτική</a:t>
            </a:r>
            <a:endParaRPr lang="en-GB" dirty="0"/>
          </a:p>
        </p:txBody>
      </p:sp>
    </p:spTree>
    <p:extLst>
      <p:ext uri="{BB962C8B-B14F-4D97-AF65-F5344CB8AC3E}">
        <p14:creationId xmlns:p14="http://schemas.microsoft.com/office/powerpoint/2010/main" val="248116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xmlns="" id="{F52076B6-F4B8-411F-8E88-D9E09573EBD7}"/>
              </a:ext>
            </a:extLst>
          </p:cNvPr>
          <p:cNvGraphicFramePr>
            <a:graphicFrameLocks noGrp="1"/>
          </p:cNvGraphicFramePr>
          <p:nvPr>
            <p:ph idx="1"/>
            <p:extLst>
              <p:ext uri="{D42A27DB-BD31-4B8C-83A1-F6EECF244321}">
                <p14:modId xmlns:p14="http://schemas.microsoft.com/office/powerpoint/2010/main" val="2418940338"/>
              </p:ext>
            </p:extLst>
          </p:nvPr>
        </p:nvGraphicFramePr>
        <p:xfrm>
          <a:off x="86298" y="2420888"/>
          <a:ext cx="11544919" cy="338484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xmlns="" id="{4EDA4AEE-F33E-4EC8-BFF7-5AC50324041B}"/>
              </a:ext>
            </a:extLst>
          </p:cNvPr>
          <p:cNvSpPr>
            <a:spLocks noGrp="1"/>
          </p:cNvSpPr>
          <p:nvPr>
            <p:ph type="title"/>
          </p:nvPr>
        </p:nvSpPr>
        <p:spPr/>
        <p:txBody>
          <a:bodyPr/>
          <a:lstStyle/>
          <a:p>
            <a:r>
              <a:rPr lang="el-GR" sz="2400" dirty="0"/>
              <a:t>Δείκτης οικονομικής εμπιστοσύνης*</a:t>
            </a:r>
            <a:br>
              <a:rPr lang="el-GR" sz="2400" dirty="0"/>
            </a:br>
            <a:r>
              <a:rPr lang="el-GR" sz="1400" dirty="0"/>
              <a:t>Διαχρονικά στοιχεία</a:t>
            </a:r>
          </a:p>
        </p:txBody>
      </p:sp>
      <p:sp>
        <p:nvSpPr>
          <p:cNvPr id="6" name="Slide Number Placeholder 3">
            <a:extLst>
              <a:ext uri="{FF2B5EF4-FFF2-40B4-BE49-F238E27FC236}">
                <a16:creationId xmlns:a16="http://schemas.microsoft.com/office/drawing/2014/main" xmlns="" id="{7C821600-44A7-4473-AC3D-1DF1847347F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3" name="TextBox 12">
            <a:extLst>
              <a:ext uri="{FF2B5EF4-FFF2-40B4-BE49-F238E27FC236}">
                <a16:creationId xmlns:a16="http://schemas.microsoft.com/office/drawing/2014/main" xmlns="" id="{6F8D4C99-F4B1-468A-8EC1-072C81ABD395}"/>
              </a:ext>
            </a:extLst>
          </p:cNvPr>
          <p:cNvSpPr txBox="1"/>
          <p:nvPr/>
        </p:nvSpPr>
        <p:spPr>
          <a:xfrm>
            <a:off x="107504" y="1574359"/>
            <a:ext cx="11998198" cy="699102"/>
          </a:xfrm>
          <a:prstGeom prst="rect">
            <a:avLst/>
          </a:prstGeom>
          <a:noFill/>
        </p:spPr>
        <p:txBody>
          <a:bodyPr wrap="square" rtlCol="0" anchor="ctr">
            <a:spAutoFit/>
          </a:bodyPr>
          <a:lstStyle/>
          <a:p>
            <a:pPr algn="just">
              <a:lnSpc>
                <a:spcPct val="150000"/>
              </a:lnSpc>
            </a:pPr>
            <a:r>
              <a:rPr lang="el-GR" sz="1400" dirty="0"/>
              <a:t>*Ο δείκτης οικονομικής εμπιστοσύνης είναι ο μέσος όρος του ισοζυγίου της αξιολόγησης της σημερινής οικονομικής κατάστασης της χώρας (θετικά-</a:t>
            </a:r>
            <a:r>
              <a:rPr lang="el-GR" sz="1400" dirty="0" err="1"/>
              <a:t>αρνητικ</a:t>
            </a:r>
            <a:r>
              <a:rPr lang="el-GR" sz="1400" dirty="0"/>
              <a:t>ά) και του ισοζυγίου της πρόβλεψης για την οικονομία (θα καλυτερέψει-θα χειροτερέψει).</a:t>
            </a:r>
          </a:p>
        </p:txBody>
      </p:sp>
      <p:sp>
        <p:nvSpPr>
          <p:cNvPr id="15" name="TextBox 14">
            <a:extLst>
              <a:ext uri="{FF2B5EF4-FFF2-40B4-BE49-F238E27FC236}">
                <a16:creationId xmlns:a16="http://schemas.microsoft.com/office/drawing/2014/main" xmlns="" id="{CE8A6B31-0A39-42EA-B48B-0535200E70A0}"/>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41157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Η άνοδος των τιμών</a:t>
            </a:r>
            <a:br>
              <a:rPr lang="el-GR" sz="2400" dirty="0"/>
            </a:br>
            <a:r>
              <a:rPr lang="el-GR" sz="1400" i="1" dirty="0"/>
              <a:t>‘</a:t>
            </a:r>
            <a:r>
              <a:rPr lang="el-GR" sz="1400" b="1" i="1" dirty="0">
                <a:ea typeface="Times New Roman" panose="02020603050405020304" pitchFamily="18" charset="0"/>
                <a:cs typeface="Times New Roman" panose="02020603050405020304" pitchFamily="18" charset="0"/>
              </a:rPr>
              <a:t>Ποιος νομίζετε ότι έχει την κύρια ευθύνη για την άνοδο των τιμών, η Κυβέρνηση ή είναι αποτέλεσμα των διεθνών εξελίξεων</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4034736281"/>
              </p:ext>
            </p:extLst>
          </p:nvPr>
        </p:nvGraphicFramePr>
        <p:xfrm>
          <a:off x="1991545" y="1379937"/>
          <a:ext cx="7488832" cy="240910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1701038555"/>
              </p:ext>
            </p:extLst>
          </p:nvPr>
        </p:nvGraphicFramePr>
        <p:xfrm>
          <a:off x="1991544" y="3904829"/>
          <a:ext cx="7488833" cy="22604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646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t>2. Θέματα Επικαιρότητας</a:t>
            </a:r>
            <a:endParaRPr lang="en-GB" dirty="0"/>
          </a:p>
        </p:txBody>
      </p:sp>
    </p:spTree>
    <p:extLst>
      <p:ext uri="{BB962C8B-B14F-4D97-AF65-F5344CB8AC3E}">
        <p14:creationId xmlns:p14="http://schemas.microsoft.com/office/powerpoint/2010/main" val="371244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Άποψη για τα εμβόλια για τον </a:t>
            </a:r>
            <a:r>
              <a:rPr lang="el-GR" sz="2400" dirty="0" err="1"/>
              <a:t>κορωνοϊό</a:t>
            </a:r>
            <a:r>
              <a:rPr lang="el-GR" sz="2400" dirty="0"/>
              <a:t/>
            </a:r>
            <a:br>
              <a:rPr lang="el-GR" sz="2400" dirty="0"/>
            </a:br>
            <a:r>
              <a:rPr lang="el-GR" sz="1400" i="1" dirty="0"/>
              <a:t>‘</a:t>
            </a:r>
            <a:r>
              <a:rPr lang="el-GR" sz="1400" i="1" dirty="0">
                <a:ea typeface="Times New Roman" panose="02020603050405020304" pitchFamily="18" charset="0"/>
                <a:cs typeface="Times New Roman" panose="02020603050405020304" pitchFamily="18" charset="0"/>
              </a:rPr>
              <a:t>Ανεξάρτητα από το εάν έχετε εμβολιαστεί ή όχι είστε υπέρ ή κατά των εμβολίων για τον </a:t>
            </a:r>
            <a:r>
              <a:rPr lang="el-GR" sz="1400" i="1" dirty="0" err="1">
                <a:ea typeface="Times New Roman" panose="02020603050405020304" pitchFamily="18" charset="0"/>
                <a:cs typeface="Times New Roman" panose="02020603050405020304" pitchFamily="18" charset="0"/>
              </a:rPr>
              <a:t>κορωνοϊό</a:t>
            </a:r>
            <a:r>
              <a:rPr lang="el-GR" sz="1400" i="1" dirty="0">
                <a:ea typeface="Times New Roman" panose="02020603050405020304" pitchFamily="18" charset="0"/>
                <a:cs typeface="Times New Roman" panose="02020603050405020304" pitchFamily="18" charset="0"/>
              </a:rPr>
              <a:t>;</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2062694314"/>
              </p:ext>
            </p:extLst>
          </p:nvPr>
        </p:nvGraphicFramePr>
        <p:xfrm>
          <a:off x="1775519" y="1384362"/>
          <a:ext cx="7344817" cy="23328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17</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xmlns="" id="{BBFA5A14-13CC-45AA-9B5C-3ECF147EB81F}"/>
              </a:ext>
            </a:extLst>
          </p:cNvPr>
          <p:cNvGraphicFramePr>
            <a:graphicFrameLocks/>
          </p:cNvGraphicFramePr>
          <p:nvPr>
            <p:extLst>
              <p:ext uri="{D42A27DB-BD31-4B8C-83A1-F6EECF244321}">
                <p14:modId xmlns:p14="http://schemas.microsoft.com/office/powerpoint/2010/main" val="2009450417"/>
              </p:ext>
            </p:extLst>
          </p:nvPr>
        </p:nvGraphicFramePr>
        <p:xfrm>
          <a:off x="1779138" y="4005065"/>
          <a:ext cx="7341198" cy="2088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314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Υπέρ ή κατά της Ρωσίας στον πόλεμο με την Ουκρανία</a:t>
            </a:r>
            <a:r>
              <a:rPr lang="el-GR" sz="2800" dirty="0">
                <a:solidFill>
                  <a:srgbClr val="00ADDC">
                    <a:lumMod val="75000"/>
                  </a:srgbClr>
                </a:solidFill>
              </a:rPr>
              <a:t/>
            </a:r>
            <a:br>
              <a:rPr lang="el-GR" sz="2800" dirty="0">
                <a:solidFill>
                  <a:srgbClr val="00ADDC">
                    <a:lumMod val="75000"/>
                  </a:srgbClr>
                </a:solidFill>
              </a:rPr>
            </a:br>
            <a:r>
              <a:rPr lang="el-GR" sz="1400" i="1" dirty="0"/>
              <a:t>‘Είστε υπέρ ή κατά της Ρωσίας στον πόλεμο με την Ουκρανία;</a:t>
            </a:r>
            <a:r>
              <a:rPr lang="el-GR" sz="1400" i="1" dirty="0">
                <a:solidFill>
                  <a:srgbClr val="00ADDC">
                    <a:lumMod val="75000"/>
                  </a:srgbClr>
                </a:solidFill>
              </a:rPr>
              <a:t>’</a:t>
            </a:r>
            <a:endParaRPr lang="en-US" sz="1400"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3439080447"/>
              </p:ext>
            </p:extLst>
          </p:nvPr>
        </p:nvGraphicFramePr>
        <p:xfrm>
          <a:off x="2207568" y="1379938"/>
          <a:ext cx="7056785" cy="226969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18</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xmlns="" id="{2EF89326-2C66-4F14-824D-6758D45C9A52}"/>
              </a:ext>
            </a:extLst>
          </p:cNvPr>
          <p:cNvGraphicFramePr>
            <a:graphicFrameLocks/>
          </p:cNvGraphicFramePr>
          <p:nvPr>
            <p:extLst>
              <p:ext uri="{D42A27DB-BD31-4B8C-83A1-F6EECF244321}">
                <p14:modId xmlns:p14="http://schemas.microsoft.com/office/powerpoint/2010/main" val="3342647762"/>
              </p:ext>
            </p:extLst>
          </p:nvPr>
        </p:nvGraphicFramePr>
        <p:xfrm>
          <a:off x="2207568" y="3832822"/>
          <a:ext cx="7056784" cy="2269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042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Σενάρια έκβασης πολέμου</a:t>
            </a:r>
            <a:br>
              <a:rPr lang="el-GR" sz="2400" dirty="0"/>
            </a:br>
            <a:r>
              <a:rPr lang="el-GR" sz="1400" i="1" dirty="0"/>
              <a:t>‘</a:t>
            </a:r>
            <a:r>
              <a:rPr lang="el-GR" sz="1400" b="1" i="1" dirty="0">
                <a:ea typeface="Times New Roman" panose="02020603050405020304" pitchFamily="18" charset="0"/>
                <a:cs typeface="Times New Roman" panose="02020603050405020304" pitchFamily="18" charset="0"/>
              </a:rPr>
              <a:t>Νομίζετε ότι είναι πιθανό αυτός ο πόλεμος να οδηγήσει σε παγκόσμια σύρραξη ή θα περιοριστεί σε τοπική κλίμακα ανάμεσα σε Ρωσία και Ουκρανία</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235657113"/>
              </p:ext>
            </p:extLst>
          </p:nvPr>
        </p:nvGraphicFramePr>
        <p:xfrm>
          <a:off x="1991544" y="1379938"/>
          <a:ext cx="7272809" cy="226969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19</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xmlns="" id="{A9701D11-63B6-4FA0-B8C9-009042E643FE}"/>
              </a:ext>
            </a:extLst>
          </p:cNvPr>
          <p:cNvGraphicFramePr>
            <a:graphicFrameLocks/>
          </p:cNvGraphicFramePr>
          <p:nvPr>
            <p:extLst>
              <p:ext uri="{D42A27DB-BD31-4B8C-83A1-F6EECF244321}">
                <p14:modId xmlns:p14="http://schemas.microsoft.com/office/powerpoint/2010/main" val="3843746631"/>
              </p:ext>
            </p:extLst>
          </p:nvPr>
        </p:nvGraphicFramePr>
        <p:xfrm>
          <a:off x="1988939" y="3840784"/>
          <a:ext cx="7272809" cy="2396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757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lstStyle/>
          <a:p>
            <a:r>
              <a:rPr lang="el-GR" sz="2400" dirty="0"/>
              <a:t>Η ταυτότητα της έρευνας</a:t>
            </a:r>
            <a:endParaRPr lang="el-GR" sz="1400" dirty="0"/>
          </a:p>
        </p:txBody>
      </p:sp>
      <p:graphicFrame>
        <p:nvGraphicFramePr>
          <p:cNvPr id="5" name="Content Placeholder 4">
            <a:extLst>
              <a:ext uri="{FF2B5EF4-FFF2-40B4-BE49-F238E27FC236}">
                <a16:creationId xmlns:a16="http://schemas.microsoft.com/office/drawing/2014/main" xmlns="" id="{6B900402-09BF-4D28-9D96-570A98991972}"/>
              </a:ext>
            </a:extLst>
          </p:cNvPr>
          <p:cNvGraphicFramePr>
            <a:graphicFrameLocks noGrp="1"/>
          </p:cNvGraphicFramePr>
          <p:nvPr>
            <p:ph idx="1"/>
            <p:extLst>
              <p:ext uri="{D42A27DB-BD31-4B8C-83A1-F6EECF244321}">
                <p14:modId xmlns:p14="http://schemas.microsoft.com/office/powerpoint/2010/main" val="3119277528"/>
              </p:ext>
            </p:extLst>
          </p:nvPr>
        </p:nvGraphicFramePr>
        <p:xfrm>
          <a:off x="257436" y="1763526"/>
          <a:ext cx="11665296" cy="3451397"/>
        </p:xfrm>
        <a:graphic>
          <a:graphicData uri="http://schemas.openxmlformats.org/drawingml/2006/table">
            <a:tbl>
              <a:tblPr firstRow="1" bandRow="1">
                <a:tableStyleId>{5FD0F851-EC5A-4D38-B0AD-8093EC10F338}</a:tableStyleId>
              </a:tblPr>
              <a:tblGrid>
                <a:gridCol w="1728192">
                  <a:extLst>
                    <a:ext uri="{9D8B030D-6E8A-4147-A177-3AD203B41FA5}">
                      <a16:colId xmlns:a16="http://schemas.microsoft.com/office/drawing/2014/main" xmlns="" val="20000"/>
                    </a:ext>
                  </a:extLst>
                </a:gridCol>
                <a:gridCol w="9937104">
                  <a:extLst>
                    <a:ext uri="{9D8B030D-6E8A-4147-A177-3AD203B41FA5}">
                      <a16:colId xmlns:a16="http://schemas.microsoft.com/office/drawing/2014/main" xmlns="" val="20001"/>
                    </a:ext>
                  </a:extLst>
                </a:gridCol>
              </a:tblGrid>
              <a:tr h="274841">
                <a:tc>
                  <a:txBody>
                    <a:bodyPr/>
                    <a:lstStyle/>
                    <a:p>
                      <a:pPr algn="r"/>
                      <a:r>
                        <a:rPr lang="el-GR" sz="1200" b="1" dirty="0">
                          <a:solidFill>
                            <a:schemeClr val="accent5">
                              <a:lumMod val="75000"/>
                            </a:schemeClr>
                          </a:solidFill>
                        </a:rPr>
                        <a:t>Εταιρεία:</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200" b="0" kern="1200" dirty="0">
                          <a:solidFill>
                            <a:schemeClr val="tx1"/>
                          </a:solidFill>
                          <a:latin typeface="+mn-lt"/>
                          <a:ea typeface="+mn-ea"/>
                          <a:cs typeface="+mn-cs"/>
                        </a:rPr>
                        <a:t>Metron Analysis (Α.Μ. ΕΣΡ 4)</a:t>
                      </a:r>
                    </a:p>
                  </a:txBody>
                  <a:tcPr anchor="ctr"/>
                </a:tc>
                <a:extLst>
                  <a:ext uri="{0D108BD9-81ED-4DB2-BD59-A6C34878D82A}">
                    <a16:rowId xmlns:a16="http://schemas.microsoft.com/office/drawing/2014/main" xmlns="" val="10000"/>
                  </a:ext>
                </a:extLst>
              </a:tr>
              <a:tr h="354651">
                <a:tc>
                  <a:txBody>
                    <a:bodyPr/>
                    <a:lstStyle/>
                    <a:p>
                      <a:pPr algn="r"/>
                      <a:r>
                        <a:rPr lang="el-GR" sz="1200" b="1" dirty="0">
                          <a:solidFill>
                            <a:schemeClr val="accent5">
                              <a:lumMod val="75000"/>
                            </a:schemeClr>
                          </a:solidFill>
                        </a:rPr>
                        <a:t>Ανάθεση: </a:t>
                      </a:r>
                    </a:p>
                  </a:txBody>
                  <a:tcPr anchor="ctr"/>
                </a:tc>
                <a:tc>
                  <a:txBody>
                    <a:bodyPr/>
                    <a:lstStyle/>
                    <a:p>
                      <a:pPr algn="just"/>
                      <a:r>
                        <a:rPr lang="el-GR" sz="1200" b="0" dirty="0">
                          <a:solidFill>
                            <a:schemeClr val="tx1"/>
                          </a:solidFill>
                        </a:rPr>
                        <a:t>Συνδρομητική έρευνα</a:t>
                      </a:r>
                    </a:p>
                  </a:txBody>
                  <a:tcPr anchor="ctr"/>
                </a:tc>
                <a:extLst>
                  <a:ext uri="{0D108BD9-81ED-4DB2-BD59-A6C34878D82A}">
                    <a16:rowId xmlns:a16="http://schemas.microsoft.com/office/drawing/2014/main" xmlns="" val="10001"/>
                  </a:ext>
                </a:extLst>
              </a:tr>
              <a:tr h="354651">
                <a:tc>
                  <a:txBody>
                    <a:bodyPr/>
                    <a:lstStyle/>
                    <a:p>
                      <a:pPr algn="r"/>
                      <a:r>
                        <a:rPr lang="el-GR" sz="1200" b="1" dirty="0">
                          <a:solidFill>
                            <a:schemeClr val="accent5">
                              <a:lumMod val="75000"/>
                            </a:schemeClr>
                          </a:solidFill>
                        </a:rPr>
                        <a:t>Τύπος Έρευνας</a:t>
                      </a:r>
                      <a:r>
                        <a:rPr lang="en-US" sz="1200" b="1" dirty="0">
                          <a:solidFill>
                            <a:schemeClr val="accent5">
                              <a:lumMod val="75000"/>
                            </a:schemeClr>
                          </a:solidFill>
                        </a:rPr>
                        <a:t>:</a:t>
                      </a:r>
                      <a:r>
                        <a:rPr lang="el-GR" sz="1200" b="1" dirty="0">
                          <a:solidFill>
                            <a:schemeClr val="accent5">
                              <a:lumMod val="75000"/>
                            </a:schemeClr>
                          </a:solidFill>
                        </a:rPr>
                        <a:t> </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t>Έρευνα </a:t>
                      </a:r>
                      <a:r>
                        <a:rPr lang="el-GR" sz="1200" b="0" dirty="0">
                          <a:solidFill>
                            <a:schemeClr val="tx1"/>
                          </a:solidFill>
                        </a:rPr>
                        <a:t>κοινής</a:t>
                      </a:r>
                      <a:r>
                        <a:rPr lang="el-GR" sz="1200" b="0" baseline="0" dirty="0">
                          <a:solidFill>
                            <a:schemeClr val="tx1"/>
                          </a:solidFill>
                        </a:rPr>
                        <a:t> γνώμης</a:t>
                      </a:r>
                      <a:r>
                        <a:rPr lang="en-US" sz="1200" b="0" baseline="0" dirty="0">
                          <a:solidFill>
                            <a:schemeClr val="tx1"/>
                          </a:solidFill>
                        </a:rPr>
                        <a:t> </a:t>
                      </a:r>
                      <a:r>
                        <a:rPr lang="el-GR" sz="1200" b="0" dirty="0"/>
                        <a:t>για θέματα της πολιτικής επικαιρότητας, δεικτών κλίματος και κοινωνικών αντιλήψεων - </a:t>
                      </a:r>
                      <a:r>
                        <a:rPr lang="el-GR" sz="1200" dirty="0"/>
                        <a:t>Συνδυασμός </a:t>
                      </a:r>
                      <a:r>
                        <a:rPr lang="en-US" sz="1200" dirty="0"/>
                        <a:t>Computer Assisted Telephone &amp; Web Interviews</a:t>
                      </a:r>
                      <a:endParaRPr lang="el-GR" sz="1200" b="0" dirty="0">
                        <a:solidFill>
                          <a:schemeClr val="tx1"/>
                        </a:solidFill>
                      </a:endParaRPr>
                    </a:p>
                  </a:txBody>
                  <a:tcPr anchor="ctr"/>
                </a:tc>
                <a:extLst>
                  <a:ext uri="{0D108BD9-81ED-4DB2-BD59-A6C34878D82A}">
                    <a16:rowId xmlns:a16="http://schemas.microsoft.com/office/drawing/2014/main" xmlns="" val="3679952123"/>
                  </a:ext>
                </a:extLst>
              </a:tr>
              <a:tr h="712032">
                <a:tc>
                  <a:txBody>
                    <a:bodyPr/>
                    <a:lstStyle/>
                    <a:p>
                      <a:pPr algn="r"/>
                      <a:r>
                        <a:rPr lang="el-GR" sz="1200" b="1" dirty="0">
                          <a:solidFill>
                            <a:schemeClr val="accent5">
                              <a:lumMod val="75000"/>
                            </a:schemeClr>
                          </a:solidFill>
                        </a:rPr>
                        <a:t>Μέθοδος Δειγματοληψίας: </a:t>
                      </a:r>
                    </a:p>
                  </a:txBody>
                  <a:tcPr anchor="ctr"/>
                </a:tc>
                <a:tc>
                  <a:txBody>
                    <a:bodyPr/>
                    <a:lstStyle/>
                    <a:p>
                      <a:pPr algn="just">
                        <a:lnSpc>
                          <a:spcPct val="120000"/>
                        </a:lnSpc>
                        <a:buClr>
                          <a:srgbClr val="E53505"/>
                        </a:buClr>
                        <a:buFont typeface="Wingdings" pitchFamily="2" charset="2"/>
                        <a:buNone/>
                        <a:tabLst>
                          <a:tab pos="3403600" algn="l"/>
                        </a:tabLst>
                      </a:pPr>
                      <a:r>
                        <a:rPr lang="el-GR" sz="1200" dirty="0"/>
                        <a:t>Τηλεφωνική έρευνα: Απλή τυχαία δειγματοληψία </a:t>
                      </a:r>
                      <a:r>
                        <a:rPr lang="el-GR" sz="1200" kern="1200" dirty="0"/>
                        <a:t>σε αρχείο τηλεφωνικών αριθμών που έχουν παραχθεί με τυχαίο τρόπο (</a:t>
                      </a:r>
                      <a:r>
                        <a:rPr lang="en-US" sz="1200" kern="1200" dirty="0" err="1"/>
                        <a:t>RDD</a:t>
                      </a:r>
                      <a:r>
                        <a:rPr lang="el-GR" sz="1200" kern="1200" dirty="0"/>
                        <a:t>-</a:t>
                      </a:r>
                      <a:r>
                        <a:rPr lang="en-US" sz="1200" kern="1200" dirty="0"/>
                        <a:t>Random Digit Dialing)</a:t>
                      </a:r>
                      <a:r>
                        <a:rPr lang="el-GR" sz="1200" kern="1200" dirty="0"/>
                        <a:t> με την εξής αναλογία:</a:t>
                      </a:r>
                      <a:r>
                        <a:rPr lang="el-GR" sz="1200" dirty="0"/>
                        <a:t> σταθερά</a:t>
                      </a:r>
                      <a:r>
                        <a:rPr lang="el-GR" sz="1200" baseline="0" dirty="0"/>
                        <a:t> τηλέφωνα 70</a:t>
                      </a:r>
                      <a:r>
                        <a:rPr lang="el-GR" sz="1200" dirty="0"/>
                        <a:t>% και </a:t>
                      </a:r>
                      <a:r>
                        <a:rPr lang="el-GR" sz="1200" dirty="0">
                          <a:solidFill>
                            <a:srgbClr val="FF0000"/>
                          </a:solidFill>
                        </a:rPr>
                        <a:t>κινητά</a:t>
                      </a:r>
                      <a:r>
                        <a:rPr lang="el-GR" sz="1200" baseline="0" dirty="0">
                          <a:solidFill>
                            <a:srgbClr val="FF0000"/>
                          </a:solidFill>
                        </a:rPr>
                        <a:t> τηλέφωνα </a:t>
                      </a:r>
                      <a:r>
                        <a:rPr lang="en-US" sz="1200" baseline="0" dirty="0">
                          <a:solidFill>
                            <a:srgbClr val="FF0000"/>
                          </a:solidFill>
                        </a:rPr>
                        <a:t>3</a:t>
                      </a:r>
                      <a:r>
                        <a:rPr lang="el-GR" sz="1200" baseline="0" dirty="0">
                          <a:solidFill>
                            <a:srgbClr val="FF0000"/>
                          </a:solidFill>
                        </a:rPr>
                        <a:t>0%.</a:t>
                      </a:r>
                    </a:p>
                    <a:p>
                      <a:pPr marL="0" marR="0" lvl="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n-US" sz="1200" b="0" baseline="0" dirty="0">
                          <a:solidFill>
                            <a:schemeClr val="tx1"/>
                          </a:solidFill>
                        </a:rPr>
                        <a:t>Online </a:t>
                      </a:r>
                      <a:r>
                        <a:rPr lang="el-GR" sz="1200" b="0" baseline="0" dirty="0">
                          <a:solidFill>
                            <a:schemeClr val="tx1"/>
                          </a:solidFill>
                        </a:rPr>
                        <a:t>έρευνα: </a:t>
                      </a:r>
                      <a:r>
                        <a:rPr lang="el-GR" sz="1200" dirty="0">
                          <a:solidFill>
                            <a:schemeClr val="tx1"/>
                          </a:solidFill>
                        </a:rPr>
                        <a:t>Τυχαία επιλογή με βάση ποσοστώσεις από </a:t>
                      </a:r>
                      <a:r>
                        <a:rPr lang="en-GB" sz="1200" dirty="0">
                          <a:solidFill>
                            <a:schemeClr val="tx1"/>
                          </a:solidFill>
                        </a:rPr>
                        <a:t>online panel </a:t>
                      </a:r>
                      <a:endParaRPr lang="el-GR" sz="1200" b="0" dirty="0">
                        <a:solidFill>
                          <a:schemeClr val="tx1"/>
                        </a:solidFill>
                      </a:endParaRPr>
                    </a:p>
                  </a:txBody>
                  <a:tcPr anchor="ctr"/>
                </a:tc>
                <a:extLst>
                  <a:ext uri="{0D108BD9-81ED-4DB2-BD59-A6C34878D82A}">
                    <a16:rowId xmlns:a16="http://schemas.microsoft.com/office/drawing/2014/main" xmlns="" val="10002"/>
                  </a:ext>
                </a:extLst>
              </a:tr>
              <a:tr h="377568">
                <a:tc>
                  <a:txBody>
                    <a:bodyPr/>
                    <a:lstStyle/>
                    <a:p>
                      <a:pPr algn="r"/>
                      <a:r>
                        <a:rPr lang="el-GR" sz="1200" b="1" dirty="0">
                          <a:solidFill>
                            <a:schemeClr val="accent5">
                              <a:lumMod val="75000"/>
                            </a:schemeClr>
                          </a:solidFill>
                        </a:rPr>
                        <a:t>Χρόνος Διεξαγωγής</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algn="just">
                        <a:lnSpc>
                          <a:spcPct val="120000"/>
                        </a:lnSpc>
                        <a:buClr>
                          <a:srgbClr val="E53505"/>
                        </a:buClr>
                        <a:buFont typeface="Wingdings" pitchFamily="2" charset="2"/>
                        <a:buNone/>
                        <a:tabLst>
                          <a:tab pos="3403600" algn="l"/>
                        </a:tabLst>
                      </a:pPr>
                      <a:r>
                        <a:rPr lang="en-US" sz="1200" b="0" dirty="0">
                          <a:solidFill>
                            <a:schemeClr val="tx1"/>
                          </a:solidFill>
                        </a:rPr>
                        <a:t>16-21</a:t>
                      </a:r>
                      <a:r>
                        <a:rPr lang="el-GR" sz="1200" b="0" dirty="0">
                          <a:solidFill>
                            <a:schemeClr val="tx1"/>
                          </a:solidFill>
                        </a:rPr>
                        <a:t>/</a:t>
                      </a:r>
                      <a:r>
                        <a:rPr lang="en-US" sz="1200" b="0" dirty="0">
                          <a:solidFill>
                            <a:schemeClr val="tx1"/>
                          </a:solidFill>
                        </a:rPr>
                        <a:t>03</a:t>
                      </a:r>
                      <a:r>
                        <a:rPr lang="el-GR" sz="1200" b="0" dirty="0">
                          <a:solidFill>
                            <a:schemeClr val="tx1"/>
                          </a:solidFill>
                        </a:rPr>
                        <a:t>/20</a:t>
                      </a:r>
                      <a:r>
                        <a:rPr lang="en-US" sz="1200" b="0" dirty="0">
                          <a:solidFill>
                            <a:schemeClr val="tx1"/>
                          </a:solidFill>
                        </a:rPr>
                        <a:t>22</a:t>
                      </a:r>
                      <a:endParaRPr lang="el-GR" sz="1200" b="0" dirty="0">
                        <a:solidFill>
                          <a:schemeClr val="tx1"/>
                        </a:solidFill>
                      </a:endParaRPr>
                    </a:p>
                  </a:txBody>
                  <a:tcPr anchor="ctr"/>
                </a:tc>
                <a:extLst>
                  <a:ext uri="{0D108BD9-81ED-4DB2-BD59-A6C34878D82A}">
                    <a16:rowId xmlns:a16="http://schemas.microsoft.com/office/drawing/2014/main" xmlns="" val="10003"/>
                  </a:ext>
                </a:extLst>
              </a:tr>
              <a:tr h="421567">
                <a:tc>
                  <a:txBody>
                    <a:bodyPr/>
                    <a:lstStyle/>
                    <a:p>
                      <a:pPr algn="r"/>
                      <a:r>
                        <a:rPr lang="el-GR" sz="1200" b="1" dirty="0">
                          <a:solidFill>
                            <a:schemeClr val="accent5">
                              <a:lumMod val="75000"/>
                            </a:schemeClr>
                          </a:solidFill>
                        </a:rPr>
                        <a:t>Μέγεθος Δείγματος</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b="0" dirty="0">
                          <a:solidFill>
                            <a:srgbClr val="FF0000"/>
                          </a:solidFill>
                        </a:rPr>
                        <a:t>1.</a:t>
                      </a:r>
                      <a:r>
                        <a:rPr lang="en-US" sz="1200" b="0" dirty="0">
                          <a:solidFill>
                            <a:srgbClr val="FF0000"/>
                          </a:solidFill>
                        </a:rPr>
                        <a:t>3</a:t>
                      </a:r>
                      <a:r>
                        <a:rPr lang="el-GR" sz="1200" b="0" dirty="0">
                          <a:solidFill>
                            <a:srgbClr val="FF0000"/>
                          </a:solidFill>
                        </a:rPr>
                        <a:t>0</a:t>
                      </a:r>
                      <a:r>
                        <a:rPr lang="en-US" sz="1200" b="0" dirty="0">
                          <a:solidFill>
                            <a:srgbClr val="FF0000"/>
                          </a:solidFill>
                        </a:rPr>
                        <a:t>4</a:t>
                      </a:r>
                      <a:r>
                        <a:rPr lang="el-GR" sz="1200" b="0" baseline="0" dirty="0">
                          <a:solidFill>
                            <a:schemeClr val="tx1"/>
                          </a:solidFill>
                        </a:rPr>
                        <a:t> </a:t>
                      </a:r>
                      <a:r>
                        <a:rPr lang="el-GR" sz="1200" b="0" dirty="0">
                          <a:solidFill>
                            <a:schemeClr val="tx1"/>
                          </a:solidFill>
                        </a:rPr>
                        <a:t>άτομα ηλικίας 1</a:t>
                      </a:r>
                      <a:r>
                        <a:rPr lang="en-US" sz="1200" b="0" dirty="0">
                          <a:solidFill>
                            <a:schemeClr val="tx1"/>
                          </a:solidFill>
                        </a:rPr>
                        <a:t>7</a:t>
                      </a:r>
                      <a:r>
                        <a:rPr lang="el-GR" sz="1200" b="0" dirty="0">
                          <a:solidFill>
                            <a:schemeClr val="tx1"/>
                          </a:solidFill>
                        </a:rPr>
                        <a:t> ετών και άνω</a:t>
                      </a:r>
                      <a:r>
                        <a:rPr lang="en-US" sz="1200" b="0" dirty="0">
                          <a:solidFill>
                            <a:schemeClr val="tx1"/>
                          </a:solidFill>
                        </a:rPr>
                        <a:t>,</a:t>
                      </a:r>
                      <a:r>
                        <a:rPr lang="el-GR" sz="1200" b="0" dirty="0">
                          <a:solidFill>
                            <a:schemeClr val="tx1"/>
                          </a:solidFill>
                        </a:rPr>
                        <a:t> 1</a:t>
                      </a:r>
                      <a:r>
                        <a:rPr lang="en-US" sz="1200" b="0" dirty="0">
                          <a:solidFill>
                            <a:schemeClr val="tx1"/>
                          </a:solidFill>
                        </a:rPr>
                        <a:t>.004</a:t>
                      </a:r>
                      <a:r>
                        <a:rPr lang="el-GR" sz="1200" b="0" dirty="0">
                          <a:solidFill>
                            <a:schemeClr val="tx1"/>
                          </a:solidFill>
                        </a:rPr>
                        <a:t> τηλεφωνικά και 30</a:t>
                      </a:r>
                      <a:r>
                        <a:rPr lang="en-US" sz="1200" b="0" dirty="0">
                          <a:solidFill>
                            <a:schemeClr val="tx1"/>
                          </a:solidFill>
                        </a:rPr>
                        <a:t>0</a:t>
                      </a:r>
                      <a:r>
                        <a:rPr lang="el-GR" sz="1200" b="0" dirty="0">
                          <a:solidFill>
                            <a:schemeClr val="tx1"/>
                          </a:solidFill>
                        </a:rPr>
                        <a:t> </a:t>
                      </a:r>
                      <a:r>
                        <a:rPr lang="en-US" sz="1200" b="0" dirty="0">
                          <a:solidFill>
                            <a:schemeClr val="tx1"/>
                          </a:solidFill>
                        </a:rPr>
                        <a:t>online</a:t>
                      </a:r>
                      <a:r>
                        <a:rPr lang="el-GR" sz="1200" b="0" dirty="0">
                          <a:solidFill>
                            <a:schemeClr val="tx1"/>
                          </a:solidFill>
                        </a:rPr>
                        <a:t>. Μέγιστο δειγματοληπτικό σφάλμα ±2,</a:t>
                      </a:r>
                      <a:r>
                        <a:rPr lang="en-US" sz="1200" b="0" dirty="0">
                          <a:solidFill>
                            <a:schemeClr val="tx1"/>
                          </a:solidFill>
                        </a:rPr>
                        <a:t>7</a:t>
                      </a:r>
                      <a:r>
                        <a:rPr lang="el-GR" sz="1200" b="0" dirty="0">
                          <a:solidFill>
                            <a:schemeClr val="tx1"/>
                          </a:solidFill>
                        </a:rPr>
                        <a:t>%</a:t>
                      </a:r>
                      <a:endParaRPr lang="el-GR" sz="1200" b="0" kern="1200" dirty="0">
                        <a:solidFill>
                          <a:schemeClr val="tx1"/>
                        </a:solidFill>
                        <a:latin typeface="+mn-lt"/>
                        <a:ea typeface="+mn-ea"/>
                        <a:cs typeface="+mn-cs"/>
                      </a:endParaRPr>
                    </a:p>
                  </a:txBody>
                  <a:tcPr anchor="ctr"/>
                </a:tc>
                <a:extLst>
                  <a:ext uri="{0D108BD9-81ED-4DB2-BD59-A6C34878D82A}">
                    <a16:rowId xmlns:a16="http://schemas.microsoft.com/office/drawing/2014/main" xmlns="" val="1830265812"/>
                  </a:ext>
                </a:extLst>
              </a:tr>
              <a:tr h="377568">
                <a:tc>
                  <a:txBody>
                    <a:bodyPr/>
                    <a:lstStyle/>
                    <a:p>
                      <a:pPr algn="r"/>
                      <a:r>
                        <a:rPr lang="el-GR" sz="1200" b="1" dirty="0">
                          <a:solidFill>
                            <a:schemeClr val="accent5">
                              <a:lumMod val="75000"/>
                            </a:schemeClr>
                          </a:solidFill>
                        </a:rPr>
                        <a:t>Σταθμίσεις: </a:t>
                      </a:r>
                    </a:p>
                  </a:txBody>
                  <a:tcPr anchor="ctr"/>
                </a:tc>
                <a:tc>
                  <a:txBody>
                    <a:bodyPr/>
                    <a:lstStyle/>
                    <a:p>
                      <a:pPr algn="just"/>
                      <a:r>
                        <a:rPr lang="el-GR" sz="1200" b="0" dirty="0">
                          <a:solidFill>
                            <a:schemeClr val="tx1"/>
                          </a:solidFill>
                        </a:rPr>
                        <a:t>Το δείγμα σταθμίσθηκε εκ των υστέρων ως προς το φύλο και την ηλικία</a:t>
                      </a:r>
                      <a:r>
                        <a:rPr lang="el-GR" sz="1200" b="0" baseline="0" dirty="0">
                          <a:solidFill>
                            <a:schemeClr val="tx1"/>
                          </a:solidFill>
                        </a:rPr>
                        <a:t> </a:t>
                      </a:r>
                      <a:r>
                        <a:rPr lang="el-GR" sz="1200" b="0" dirty="0">
                          <a:solidFill>
                            <a:schemeClr val="tx1"/>
                          </a:solidFill>
                        </a:rPr>
                        <a:t>και την ψήφο στις Βουλευτικές 2019</a:t>
                      </a:r>
                    </a:p>
                  </a:txBody>
                  <a:tcPr anchor="ctr"/>
                </a:tc>
                <a:extLst>
                  <a:ext uri="{0D108BD9-81ED-4DB2-BD59-A6C34878D82A}">
                    <a16:rowId xmlns:a16="http://schemas.microsoft.com/office/drawing/2014/main" xmlns="" val="824811249"/>
                  </a:ext>
                </a:extLst>
              </a:tr>
              <a:tr h="458069">
                <a:tc>
                  <a:txBody>
                    <a:bodyPr/>
                    <a:lstStyle/>
                    <a:p>
                      <a:pPr algn="r"/>
                      <a:r>
                        <a:rPr lang="el-GR" sz="1200" b="1" dirty="0">
                          <a:solidFill>
                            <a:schemeClr val="accent5">
                              <a:lumMod val="75000"/>
                            </a:schemeClr>
                          </a:solidFill>
                        </a:rPr>
                        <a:t>Προσωπικό </a:t>
                      </a:r>
                      <a:r>
                        <a:rPr lang="en-US" sz="1200" b="1" dirty="0">
                          <a:solidFill>
                            <a:schemeClr val="accent5">
                              <a:lumMod val="75000"/>
                            </a:schemeClr>
                          </a:solidFill>
                        </a:rPr>
                        <a:t>field</a:t>
                      </a:r>
                      <a:r>
                        <a:rPr lang="el-GR" sz="1200" b="1" dirty="0">
                          <a:solidFill>
                            <a:schemeClr val="accent5">
                              <a:lumMod val="75000"/>
                            </a:schemeClr>
                          </a:solidFill>
                        </a:rPr>
                        <a:t>/Έλεγχοι</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rPr>
                        <a:t>Για την τηλεφωνική έρευνα εργάστηκαν </a:t>
                      </a:r>
                      <a:r>
                        <a:rPr lang="en-US" sz="1200" b="0" dirty="0">
                          <a:solidFill>
                            <a:schemeClr val="tx1"/>
                          </a:solidFill>
                        </a:rPr>
                        <a:t>3</a:t>
                      </a:r>
                      <a:r>
                        <a:rPr lang="el-GR" sz="1200" b="0" dirty="0">
                          <a:solidFill>
                            <a:schemeClr val="tx1"/>
                          </a:solidFill>
                        </a:rPr>
                        <a:t> επόπτες και </a:t>
                      </a:r>
                      <a:r>
                        <a:rPr lang="en-US" sz="1200" b="0" dirty="0">
                          <a:solidFill>
                            <a:schemeClr val="tx1"/>
                          </a:solidFill>
                        </a:rPr>
                        <a:t>44 </a:t>
                      </a:r>
                      <a:r>
                        <a:rPr lang="el-GR" sz="1200" b="0" dirty="0" err="1">
                          <a:solidFill>
                            <a:schemeClr val="tx1"/>
                          </a:solidFill>
                        </a:rPr>
                        <a:t>συνεντευκτές</a:t>
                      </a:r>
                      <a:r>
                        <a:rPr lang="el-GR" sz="1200" b="0" dirty="0">
                          <a:solidFill>
                            <a:schemeClr val="tx1"/>
                          </a:solidFill>
                        </a:rPr>
                        <a:t>. Το 2</a:t>
                      </a:r>
                      <a:r>
                        <a:rPr lang="en-US" sz="1200" b="0" dirty="0">
                          <a:solidFill>
                            <a:schemeClr val="tx1"/>
                          </a:solidFill>
                        </a:rPr>
                        <a:t>4</a:t>
                      </a:r>
                      <a:r>
                        <a:rPr lang="el-GR" sz="1200" b="0" dirty="0">
                          <a:solidFill>
                            <a:schemeClr val="tx1"/>
                          </a:solidFill>
                        </a:rPr>
                        <a:t>% των τηλεφωνικών συνεντεύξεων </a:t>
                      </a:r>
                      <a:r>
                        <a:rPr lang="el-GR" sz="1200" b="0" dirty="0" err="1">
                          <a:solidFill>
                            <a:schemeClr val="tx1"/>
                          </a:solidFill>
                        </a:rPr>
                        <a:t>ελέχθησαν</a:t>
                      </a:r>
                      <a:r>
                        <a:rPr lang="el-GR" sz="1200" b="0" dirty="0">
                          <a:solidFill>
                            <a:schemeClr val="tx1"/>
                          </a:solidFill>
                        </a:rPr>
                        <a:t> με τη μέθοδο της συνακρόασης.  Το 100% των συνεντεύξεων ελέγχθηκαν ηλεκτρονικά.</a:t>
                      </a:r>
                    </a:p>
                  </a:txBody>
                  <a:tcPr anchor="ctr"/>
                </a:tc>
                <a:extLst>
                  <a:ext uri="{0D108BD9-81ED-4DB2-BD59-A6C34878D82A}">
                    <a16:rowId xmlns:a16="http://schemas.microsoft.com/office/drawing/2014/main" xmlns="" val="2427499809"/>
                  </a:ext>
                </a:extLst>
              </a:tr>
            </a:tbl>
          </a:graphicData>
        </a:graphic>
      </p:graphicFrame>
      <p:sp>
        <p:nvSpPr>
          <p:cNvPr id="6" name="Slide Number Placeholder 3">
            <a:extLst>
              <a:ext uri="{FF2B5EF4-FFF2-40B4-BE49-F238E27FC236}">
                <a16:creationId xmlns:a16="http://schemas.microsoft.com/office/drawing/2014/main" xmlns="" id="{A4A46F0C-3060-46F7-8800-92445CFCF1D9}"/>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9" name="Rectangle 8">
            <a:extLst>
              <a:ext uri="{FF2B5EF4-FFF2-40B4-BE49-F238E27FC236}">
                <a16:creationId xmlns:a16="http://schemas.microsoft.com/office/drawing/2014/main" xmlns="" id="{C99FBB9D-C330-4D6E-ADDE-F3C65BD90659}"/>
              </a:ext>
            </a:extLst>
          </p:cNvPr>
          <p:cNvSpPr/>
          <p:nvPr/>
        </p:nvSpPr>
        <p:spPr>
          <a:xfrm>
            <a:off x="107505" y="5851196"/>
            <a:ext cx="11965159" cy="120956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C00000"/>
              </a:buClr>
              <a:buSzTx/>
              <a:buFontTx/>
              <a:buNone/>
              <a:tabLst>
                <a:tab pos="3403600" algn="l"/>
              </a:tabLst>
              <a:defRPr/>
            </a:pPr>
            <a:r>
              <a:rPr kumimoji="0" lang="el-GR" sz="105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rPr>
              <a:t>Η METRON ANALYSIS είναι μέλος της ESOMAR και του ΣΕΔΕΑ και τηρεί τους κώδικες δεοντολογίας και διεξαγωγής ερευνών και επαγγελματικής πρακτικής της ESOMAR και του </a:t>
            </a:r>
            <a:r>
              <a:rPr kumimoji="0" lang="el-GR" sz="105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Trebuchet MS"/>
                <a:ea typeface="+mn-ea"/>
                <a:cs typeface="+mn-cs"/>
              </a:rPr>
              <a:t>ΣΕΔΕΑ</a:t>
            </a:r>
            <a:r>
              <a:rPr kumimoji="0" lang="el-GR" sz="105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rPr>
              <a:t>.</a:t>
            </a: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sng" strike="noStrike" kern="1200" cap="none" spc="0" normalizeH="0" baseline="0" noProof="0" dirty="0">
              <a:ln>
                <a:noFill/>
              </a:ln>
              <a:solidFill>
                <a:srgbClr val="FF0000"/>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0" i="0" u="sng" strike="noStrike" kern="1200" cap="none" spc="0" normalizeH="0" baseline="0" noProof="0" dirty="0">
              <a:ln>
                <a:noFill/>
              </a:ln>
              <a:solidFill>
                <a:srgbClr val="FF0000"/>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endParaRPr>
          </a:p>
        </p:txBody>
      </p:sp>
    </p:spTree>
    <p:extLst>
      <p:ext uri="{BB962C8B-B14F-4D97-AF65-F5344CB8AC3E}">
        <p14:creationId xmlns:p14="http://schemas.microsoft.com/office/powerpoint/2010/main" val="27887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Υπέρ ή κατά των κυρώσεων στην Ρωσία</a:t>
            </a:r>
            <a:r>
              <a:rPr lang="el-GR" sz="2800" dirty="0">
                <a:solidFill>
                  <a:srgbClr val="00ADDC">
                    <a:lumMod val="75000"/>
                  </a:srgbClr>
                </a:solidFill>
              </a:rPr>
              <a:t/>
            </a:r>
            <a:br>
              <a:rPr lang="el-GR" sz="2800" dirty="0">
                <a:solidFill>
                  <a:srgbClr val="00ADDC">
                    <a:lumMod val="75000"/>
                  </a:srgbClr>
                </a:solidFill>
              </a:rPr>
            </a:br>
            <a:r>
              <a:rPr lang="el-GR" sz="1400" i="1" dirty="0"/>
              <a:t>‘Είστε υπέρ ή κατά των κυρώσεων και των περιοριστικών μέτρων που επιβλήθηκαν στην Ρωσία για την εισβολή στην Ουκρανία;</a:t>
            </a:r>
            <a:r>
              <a:rPr lang="el-GR" sz="1400" i="1" dirty="0">
                <a:solidFill>
                  <a:srgbClr val="00ADDC">
                    <a:lumMod val="75000"/>
                  </a:srgbClr>
                </a:solidFill>
              </a:rPr>
              <a:t>’</a:t>
            </a:r>
            <a:endParaRPr lang="en-US" sz="1400"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nvPr>
        </p:nvGraphicFramePr>
        <p:xfrm>
          <a:off x="2063551" y="1379937"/>
          <a:ext cx="7200801" cy="23328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20</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xmlns="" id="{104276F2-9853-4AB9-87DE-F33256703EBC}"/>
              </a:ext>
            </a:extLst>
          </p:cNvPr>
          <p:cNvGraphicFramePr>
            <a:graphicFrameLocks/>
          </p:cNvGraphicFramePr>
          <p:nvPr>
            <p:extLst>
              <p:ext uri="{D42A27DB-BD31-4B8C-83A1-F6EECF244321}">
                <p14:modId xmlns:p14="http://schemas.microsoft.com/office/powerpoint/2010/main" val="4183236679"/>
              </p:ext>
            </p:extLst>
          </p:nvPr>
        </p:nvGraphicFramePr>
        <p:xfrm>
          <a:off x="2063551" y="4005065"/>
          <a:ext cx="7200800" cy="2016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070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fontScale="90000"/>
          </a:bodyPr>
          <a:lstStyle/>
          <a:p>
            <a:r>
              <a:rPr lang="el-GR" sz="2400" dirty="0"/>
              <a:t>Άποψη για την αποστολή πολεμικού υλικού στην Ουκρανία</a:t>
            </a:r>
            <a:r>
              <a:rPr lang="el-GR" sz="2800" dirty="0">
                <a:solidFill>
                  <a:srgbClr val="00ADDC">
                    <a:lumMod val="75000"/>
                  </a:srgbClr>
                </a:solidFill>
              </a:rPr>
              <a:t/>
            </a:r>
            <a:br>
              <a:rPr lang="el-GR" sz="2800" dirty="0">
                <a:solidFill>
                  <a:srgbClr val="00ADDC">
                    <a:lumMod val="75000"/>
                  </a:srgbClr>
                </a:solidFill>
              </a:rPr>
            </a:br>
            <a:r>
              <a:rPr lang="el-GR" sz="1400" i="1" dirty="0"/>
              <a:t>‘Η Ελλάδα αποφάσισε να στείλει και αυτή όπως και άλλες χώρες της Δύσης, εκτός από φαρμακευτικό υλικό και οπλισμό στην Ουκρανία. Συμφωνείτε ή διαφωνείτε με την απόφαση αυτή της Κυβέρνησης;</a:t>
            </a:r>
            <a:r>
              <a:rPr lang="el-GR" sz="1400" i="1" dirty="0">
                <a:solidFill>
                  <a:srgbClr val="00ADDC">
                    <a:lumMod val="75000"/>
                  </a:srgbClr>
                </a:solidFill>
              </a:rPr>
              <a:t>’</a:t>
            </a:r>
            <a:endParaRPr lang="en-US" sz="1400"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111115800"/>
              </p:ext>
            </p:extLst>
          </p:nvPr>
        </p:nvGraphicFramePr>
        <p:xfrm>
          <a:off x="2279576" y="1379937"/>
          <a:ext cx="6912769" cy="23328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21</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xmlns="" id="{397D43D9-1C9C-4404-B36D-B68F89211A46}"/>
              </a:ext>
            </a:extLst>
          </p:cNvPr>
          <p:cNvGraphicFramePr>
            <a:graphicFrameLocks/>
          </p:cNvGraphicFramePr>
          <p:nvPr>
            <p:extLst>
              <p:ext uri="{D42A27DB-BD31-4B8C-83A1-F6EECF244321}">
                <p14:modId xmlns:p14="http://schemas.microsoft.com/office/powerpoint/2010/main" val="2596458337"/>
              </p:ext>
            </p:extLst>
          </p:nvPr>
        </p:nvGraphicFramePr>
        <p:xfrm>
          <a:off x="2274292" y="3884889"/>
          <a:ext cx="6912769" cy="23328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376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Άποψη για τη δημιουργία ευρωπαϊκού στρατού</a:t>
            </a:r>
            <a:br>
              <a:rPr lang="el-GR" sz="2400" dirty="0"/>
            </a:br>
            <a:r>
              <a:rPr lang="el-GR" sz="1400" i="1" dirty="0"/>
              <a:t>‘Πιστεύετε ότι η Ε.Ε. πρέπει να δημιουργήσει δικό της ενιαίο στρατό ή καλύτερα να μείνει όπως είναι τώρα;</a:t>
            </a:r>
            <a:r>
              <a:rPr lang="el-GR" sz="1400" i="1" dirty="0">
                <a:solidFill>
                  <a:srgbClr val="00ADDC">
                    <a:lumMod val="75000"/>
                  </a:srgbClr>
                </a:solidFill>
              </a:rPr>
              <a:t>’</a:t>
            </a:r>
            <a:endParaRPr lang="en-US" sz="1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22</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1" name="Content Placeholder 8">
            <a:extLst>
              <a:ext uri="{FF2B5EF4-FFF2-40B4-BE49-F238E27FC236}">
                <a16:creationId xmlns:a16="http://schemas.microsoft.com/office/drawing/2014/main" xmlns="" id="{D25D1545-961A-474E-A58A-22A8825BC5B7}"/>
              </a:ext>
            </a:extLst>
          </p:cNvPr>
          <p:cNvGraphicFramePr>
            <a:graphicFrameLocks/>
          </p:cNvGraphicFramePr>
          <p:nvPr>
            <p:extLst>
              <p:ext uri="{D42A27DB-BD31-4B8C-83A1-F6EECF244321}">
                <p14:modId xmlns:p14="http://schemas.microsoft.com/office/powerpoint/2010/main" val="3030751049"/>
              </p:ext>
            </p:extLst>
          </p:nvPr>
        </p:nvGraphicFramePr>
        <p:xfrm>
          <a:off x="1825427" y="1439554"/>
          <a:ext cx="7776864" cy="2353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8">
            <a:extLst>
              <a:ext uri="{FF2B5EF4-FFF2-40B4-BE49-F238E27FC236}">
                <a16:creationId xmlns:a16="http://schemas.microsoft.com/office/drawing/2014/main" xmlns="" id="{EA803CC4-AE49-4A4E-BE9F-1F066A68D671}"/>
              </a:ext>
            </a:extLst>
          </p:cNvPr>
          <p:cNvGraphicFramePr>
            <a:graphicFrameLocks/>
          </p:cNvGraphicFramePr>
          <p:nvPr>
            <p:extLst>
              <p:ext uri="{D42A27DB-BD31-4B8C-83A1-F6EECF244321}">
                <p14:modId xmlns:p14="http://schemas.microsoft.com/office/powerpoint/2010/main" val="636653364"/>
              </p:ext>
            </p:extLst>
          </p:nvPr>
        </p:nvGraphicFramePr>
        <p:xfrm>
          <a:off x="1825426" y="3933056"/>
          <a:ext cx="7776863" cy="23537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609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t>3. Κομματικοί συσχετισμοί</a:t>
            </a:r>
            <a:endParaRPr lang="en-GB" dirty="0"/>
          </a:p>
        </p:txBody>
      </p:sp>
    </p:spTree>
    <p:extLst>
      <p:ext uri="{BB962C8B-B14F-4D97-AF65-F5344CB8AC3E}">
        <p14:creationId xmlns:p14="http://schemas.microsoft.com/office/powerpoint/2010/main" val="139251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fontScale="90000"/>
          </a:bodyPr>
          <a:lstStyle/>
          <a:p>
            <a:r>
              <a:rPr lang="el-GR" sz="2400" dirty="0"/>
              <a:t>Εντός-εκτός των τειχών</a:t>
            </a:r>
            <a:br>
              <a:rPr lang="el-GR" sz="2400" dirty="0"/>
            </a:br>
            <a:r>
              <a:rPr lang="el-GR" sz="1400" i="1" dirty="0"/>
              <a:t>‘</a:t>
            </a:r>
            <a:r>
              <a:rPr lang="el-GR" sz="1400" b="1" i="1" dirty="0">
                <a:ea typeface="Times New Roman" panose="02020603050405020304" pitchFamily="18" charset="0"/>
                <a:cs typeface="Times New Roman" panose="02020603050405020304" pitchFamily="18" charset="0"/>
              </a:rPr>
              <a:t>Ας φανταστούμε τον κόσμο σαν μία πόλη προστατευμένη από ένα κάστρο που περικλείεται από μία έρημο. Υπάρχουν άνθρωποι προστατευμένοι μέσα στο κάστρο και άνθρωποι απροστάτευτοι έξω από αυτό. Εσείς που θα λέγατε ότι βρίσκεστε; Μέσα ή έξω από το κάστρο</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2023641647"/>
              </p:ext>
            </p:extLst>
          </p:nvPr>
        </p:nvGraphicFramePr>
        <p:xfrm>
          <a:off x="1847528" y="1592796"/>
          <a:ext cx="7272808" cy="212423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24</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8" name="Content Placeholder 8">
            <a:extLst>
              <a:ext uri="{FF2B5EF4-FFF2-40B4-BE49-F238E27FC236}">
                <a16:creationId xmlns:a16="http://schemas.microsoft.com/office/drawing/2014/main" xmlns="" id="{FC5AED48-AD43-4293-BE2C-2F7D3D633322}"/>
              </a:ext>
            </a:extLst>
          </p:cNvPr>
          <p:cNvGraphicFramePr>
            <a:graphicFrameLocks/>
          </p:cNvGraphicFramePr>
          <p:nvPr>
            <p:extLst>
              <p:ext uri="{D42A27DB-BD31-4B8C-83A1-F6EECF244321}">
                <p14:modId xmlns:p14="http://schemas.microsoft.com/office/powerpoint/2010/main" val="1317501920"/>
              </p:ext>
            </p:extLst>
          </p:nvPr>
        </p:nvGraphicFramePr>
        <p:xfrm>
          <a:off x="1847529" y="3861049"/>
          <a:ext cx="7272808"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9539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a:extLst>
              <a:ext uri="{FF2B5EF4-FFF2-40B4-BE49-F238E27FC236}">
                <a16:creationId xmlns:a16="http://schemas.microsoft.com/office/drawing/2014/main" xmlns="" id="{16509CBA-8802-4E80-A670-BC31BD6CF967}"/>
              </a:ext>
            </a:extLst>
          </p:cNvPr>
          <p:cNvGraphicFramePr>
            <a:graphicFrameLocks noGrp="1"/>
          </p:cNvGraphicFramePr>
          <p:nvPr>
            <p:ph idx="1"/>
          </p:nvPr>
        </p:nvGraphicFramePr>
        <p:xfrm>
          <a:off x="239713" y="1484313"/>
          <a:ext cx="11832951" cy="381689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xmlns="" id="{87305AE5-0B64-4364-AB7C-4B6111FB60CC}"/>
              </a:ext>
            </a:extLst>
          </p:cNvPr>
          <p:cNvSpPr>
            <a:spLocks noGrp="1"/>
          </p:cNvSpPr>
          <p:nvPr>
            <p:ph type="title"/>
          </p:nvPr>
        </p:nvSpPr>
        <p:spPr/>
        <p:txBody>
          <a:bodyPr/>
          <a:lstStyle/>
          <a:p>
            <a:r>
              <a:rPr lang="el-GR" sz="2400" dirty="0"/>
              <a:t>Πρόθεση ψήφου στις Βουλευτικές εκλογές</a:t>
            </a:r>
            <a:r>
              <a:rPr lang="el-GR" dirty="0"/>
              <a:t/>
            </a:r>
            <a:br>
              <a:rPr lang="el-GR" dirty="0"/>
            </a:br>
            <a:r>
              <a:rPr lang="el-GR" sz="1400" i="1" dirty="0"/>
              <a:t>‘Και αν είχαμε την επόμενη Κυριακή Βουλευτικές εκλογές τι θα ψηφίζατε;’</a:t>
            </a:r>
            <a:endParaRPr lang="el-GR" sz="1400" dirty="0"/>
          </a:p>
        </p:txBody>
      </p:sp>
      <p:sp>
        <p:nvSpPr>
          <p:cNvPr id="2" name="Slide Number Placeholder 3">
            <a:extLst>
              <a:ext uri="{FF2B5EF4-FFF2-40B4-BE49-F238E27FC236}">
                <a16:creationId xmlns:a16="http://schemas.microsoft.com/office/drawing/2014/main" xmlns="" id="{FAD9B5F9-4D35-43E0-B0FB-318CFBC36378}"/>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6" name="TextBox 5">
            <a:extLst>
              <a:ext uri="{FF2B5EF4-FFF2-40B4-BE49-F238E27FC236}">
                <a16:creationId xmlns:a16="http://schemas.microsoft.com/office/drawing/2014/main" xmlns="" id="{FB55B144-914E-4C85-8547-1FD2694785C0}"/>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pic>
        <p:nvPicPr>
          <p:cNvPr id="18" name="Picture 13" descr="http://radio-lehovo.gr/wp-content/uploads/2015/02/KKE-logo.gif">
            <a:extLst>
              <a:ext uri="{FF2B5EF4-FFF2-40B4-BE49-F238E27FC236}">
                <a16:creationId xmlns:a16="http://schemas.microsoft.com/office/drawing/2014/main" xmlns="" id="{72313CCC-DE17-4D5F-9240-EDA7A44317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784" y="5373216"/>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xmlns="" id="{2B7EF8ED-A35B-4CEC-91DC-33D875C6F9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4039" y="5373216"/>
            <a:ext cx="465857" cy="46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Image result for Î½Î´ Î»Î¿Î³Î¿ÏÏÏÎ¿">
            <a:extLst>
              <a:ext uri="{FF2B5EF4-FFF2-40B4-BE49-F238E27FC236}">
                <a16:creationId xmlns:a16="http://schemas.microsoft.com/office/drawing/2014/main" xmlns="" id="{888EFE5F-0CC3-41CC-AF2E-3B3CE7808945}"/>
              </a:ext>
            </a:extLst>
          </p:cNvPr>
          <p:cNvPicPr/>
          <p:nvPr/>
        </p:nvPicPr>
        <p:blipFill rotWithShape="1">
          <a:blip r:embed="rId6" cstate="print">
            <a:extLst>
              <a:ext uri="{28A0092B-C50C-407E-A947-70E740481C1C}">
                <a14:useLocalDpi xmlns:a14="http://schemas.microsoft.com/office/drawing/2010/main" val="0"/>
              </a:ext>
            </a:extLst>
          </a:blip>
          <a:srcRect l="12673" t="4811" r="13145" b="8581"/>
          <a:stretch/>
        </p:blipFill>
        <p:spPr bwMode="auto">
          <a:xfrm>
            <a:off x="830139" y="5421471"/>
            <a:ext cx="441325" cy="311785"/>
          </a:xfrm>
          <a:prstGeom prst="rect">
            <a:avLst/>
          </a:prstGeom>
          <a:noFill/>
        </p:spPr>
      </p:pic>
      <p:pic>
        <p:nvPicPr>
          <p:cNvPr id="24" name="Picture 23" descr="https://kinimaallagis.gr/gggg/uploads/2018/08/kinimaallagis-logo-1.png">
            <a:extLst>
              <a:ext uri="{FF2B5EF4-FFF2-40B4-BE49-F238E27FC236}">
                <a16:creationId xmlns:a16="http://schemas.microsoft.com/office/drawing/2014/main" xmlns="" id="{F8742D9F-18F9-4C88-8A38-851A180D8D5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783632" y="5389941"/>
            <a:ext cx="390525" cy="390525"/>
          </a:xfrm>
          <a:prstGeom prst="rect">
            <a:avLst/>
          </a:prstGeom>
          <a:noFill/>
        </p:spPr>
      </p:pic>
      <p:pic>
        <p:nvPicPr>
          <p:cNvPr id="26" name="Picture 2">
            <a:extLst>
              <a:ext uri="{FF2B5EF4-FFF2-40B4-BE49-F238E27FC236}">
                <a16:creationId xmlns:a16="http://schemas.microsoft.com/office/drawing/2014/main" xmlns="" id="{0DB6D773-5FBA-4F6B-B5D5-141157275B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6951" y="5445224"/>
            <a:ext cx="479049" cy="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xmlns="" id="{E9F38AF6-A2BC-4567-B843-D413AEE0B0B9}"/>
              </a:ext>
            </a:extLst>
          </p:cNvPr>
          <p:cNvSpPr txBox="1"/>
          <p:nvPr/>
        </p:nvSpPr>
        <p:spPr>
          <a:xfrm>
            <a:off x="11280576" y="5393208"/>
            <a:ext cx="8640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ΔΑ</a:t>
            </a:r>
          </a:p>
        </p:txBody>
      </p:sp>
      <p:sp>
        <p:nvSpPr>
          <p:cNvPr id="35" name="TextBox 34">
            <a:extLst>
              <a:ext uri="{FF2B5EF4-FFF2-40B4-BE49-F238E27FC236}">
                <a16:creationId xmlns:a16="http://schemas.microsoft.com/office/drawing/2014/main" xmlns="" id="{F0B828E2-81B1-4778-994B-D87B9F4C84EA}"/>
              </a:ext>
            </a:extLst>
          </p:cNvPr>
          <p:cNvSpPr txBox="1"/>
          <p:nvPr/>
        </p:nvSpPr>
        <p:spPr>
          <a:xfrm>
            <a:off x="10344472" y="5373216"/>
            <a:ext cx="8640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Αναποφάσιστοι</a:t>
            </a:r>
          </a:p>
        </p:txBody>
      </p:sp>
      <p:sp>
        <p:nvSpPr>
          <p:cNvPr id="37" name="TextBox 36">
            <a:extLst>
              <a:ext uri="{FF2B5EF4-FFF2-40B4-BE49-F238E27FC236}">
                <a16:creationId xmlns:a16="http://schemas.microsoft.com/office/drawing/2014/main" xmlns="" id="{05F41191-0A18-4219-A68C-729D344D0018}"/>
              </a:ext>
            </a:extLst>
          </p:cNvPr>
          <p:cNvSpPr txBox="1"/>
          <p:nvPr/>
        </p:nvSpPr>
        <p:spPr>
          <a:xfrm>
            <a:off x="8328248" y="5340383"/>
            <a:ext cx="8640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Άκυρο-Λευκό</a:t>
            </a:r>
          </a:p>
        </p:txBody>
      </p:sp>
      <p:sp>
        <p:nvSpPr>
          <p:cNvPr id="39" name="TextBox 38">
            <a:extLst>
              <a:ext uri="{FF2B5EF4-FFF2-40B4-BE49-F238E27FC236}">
                <a16:creationId xmlns:a16="http://schemas.microsoft.com/office/drawing/2014/main" xmlns="" id="{19C82CF2-3B35-47BE-97F9-01608723DE47}"/>
              </a:ext>
            </a:extLst>
          </p:cNvPr>
          <p:cNvSpPr txBox="1"/>
          <p:nvPr/>
        </p:nvSpPr>
        <p:spPr>
          <a:xfrm>
            <a:off x="9264352" y="5367062"/>
            <a:ext cx="86409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prstClr val="black"/>
                </a:solidFill>
                <a:effectLst/>
                <a:uLnTx/>
                <a:uFillTx/>
                <a:latin typeface="Trebuchet MS"/>
                <a:ea typeface="+mn-ea"/>
                <a:cs typeface="+mn-cs"/>
              </a:rPr>
              <a:t>Δε θα ψηφίσουν</a:t>
            </a:r>
          </a:p>
        </p:txBody>
      </p:sp>
      <p:sp>
        <p:nvSpPr>
          <p:cNvPr id="41" name="TextBox 40">
            <a:extLst>
              <a:ext uri="{FF2B5EF4-FFF2-40B4-BE49-F238E27FC236}">
                <a16:creationId xmlns:a16="http://schemas.microsoft.com/office/drawing/2014/main" xmlns="" id="{268ABE4C-94A0-41C6-A245-84C8844C487B}"/>
              </a:ext>
            </a:extLst>
          </p:cNvPr>
          <p:cNvSpPr txBox="1"/>
          <p:nvPr/>
        </p:nvSpPr>
        <p:spPr>
          <a:xfrm>
            <a:off x="7320136" y="5445224"/>
            <a:ext cx="8640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Λοιπά</a:t>
            </a:r>
          </a:p>
        </p:txBody>
      </p:sp>
      <p:pic>
        <p:nvPicPr>
          <p:cNvPr id="43" name="Picture 42" descr="Logo&#10;&#10;Description automatically generated">
            <a:extLst>
              <a:ext uri="{FF2B5EF4-FFF2-40B4-BE49-F238E27FC236}">
                <a16:creationId xmlns:a16="http://schemas.microsoft.com/office/drawing/2014/main" xmlns="" id="{E57068A2-2510-40D4-B635-ECD10229CD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1814" y="5445224"/>
            <a:ext cx="689770" cy="307095"/>
          </a:xfrm>
          <a:prstGeom prst="rect">
            <a:avLst/>
          </a:prstGeom>
        </p:spPr>
      </p:pic>
      <p:sp>
        <p:nvSpPr>
          <p:cNvPr id="44" name="TextBox 6">
            <a:extLst>
              <a:ext uri="{FF2B5EF4-FFF2-40B4-BE49-F238E27FC236}">
                <a16:creationId xmlns:a16="http://schemas.microsoft.com/office/drawing/2014/main" xmlns="" id="{1B99E76B-0B10-45B7-8264-4AAD17519A3D}"/>
              </a:ext>
            </a:extLst>
          </p:cNvPr>
          <p:cNvSpPr txBox="1"/>
          <p:nvPr/>
        </p:nvSpPr>
        <p:spPr>
          <a:xfrm>
            <a:off x="791542" y="2135011"/>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28,5</a:t>
            </a:r>
          </a:p>
        </p:txBody>
      </p:sp>
      <p:sp>
        <p:nvSpPr>
          <p:cNvPr id="48" name="TextBox 6">
            <a:extLst>
              <a:ext uri="{FF2B5EF4-FFF2-40B4-BE49-F238E27FC236}">
                <a16:creationId xmlns:a16="http://schemas.microsoft.com/office/drawing/2014/main" xmlns="" id="{5C0C3A83-5091-4050-9922-A40B4951D712}"/>
              </a:ext>
            </a:extLst>
          </p:cNvPr>
          <p:cNvSpPr txBox="1"/>
          <p:nvPr/>
        </p:nvSpPr>
        <p:spPr>
          <a:xfrm>
            <a:off x="5568007" y="2143889"/>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2,9</a:t>
            </a:r>
          </a:p>
        </p:txBody>
      </p:sp>
      <p:sp>
        <p:nvSpPr>
          <p:cNvPr id="50" name="TextBox 6">
            <a:extLst>
              <a:ext uri="{FF2B5EF4-FFF2-40B4-BE49-F238E27FC236}">
                <a16:creationId xmlns:a16="http://schemas.microsoft.com/office/drawing/2014/main" xmlns="" id="{7A4565B7-DCB4-4209-B61E-5D8E753815EC}"/>
              </a:ext>
            </a:extLst>
          </p:cNvPr>
          <p:cNvSpPr txBox="1"/>
          <p:nvPr/>
        </p:nvSpPr>
        <p:spPr>
          <a:xfrm>
            <a:off x="1751583" y="2132856"/>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19,1</a:t>
            </a:r>
          </a:p>
        </p:txBody>
      </p:sp>
      <p:sp>
        <p:nvSpPr>
          <p:cNvPr id="52" name="TextBox 6">
            <a:extLst>
              <a:ext uri="{FF2B5EF4-FFF2-40B4-BE49-F238E27FC236}">
                <a16:creationId xmlns:a16="http://schemas.microsoft.com/office/drawing/2014/main" xmlns="" id="{0B286BB8-EE3C-429C-9AAF-6C67870AFB3A}"/>
              </a:ext>
            </a:extLst>
          </p:cNvPr>
          <p:cNvSpPr txBox="1"/>
          <p:nvPr/>
        </p:nvSpPr>
        <p:spPr>
          <a:xfrm>
            <a:off x="2687687" y="2135010"/>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14,5</a:t>
            </a:r>
          </a:p>
        </p:txBody>
      </p:sp>
      <p:sp>
        <p:nvSpPr>
          <p:cNvPr id="54" name="TextBox 6">
            <a:extLst>
              <a:ext uri="{FF2B5EF4-FFF2-40B4-BE49-F238E27FC236}">
                <a16:creationId xmlns:a16="http://schemas.microsoft.com/office/drawing/2014/main" xmlns="" id="{92082899-E609-4EFB-AB34-9BE9D6B476FD}"/>
              </a:ext>
            </a:extLst>
          </p:cNvPr>
          <p:cNvSpPr txBox="1"/>
          <p:nvPr/>
        </p:nvSpPr>
        <p:spPr>
          <a:xfrm>
            <a:off x="3647728" y="2135010"/>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5,2</a:t>
            </a:r>
          </a:p>
        </p:txBody>
      </p:sp>
      <p:sp>
        <p:nvSpPr>
          <p:cNvPr id="56" name="TextBox 6">
            <a:extLst>
              <a:ext uri="{FF2B5EF4-FFF2-40B4-BE49-F238E27FC236}">
                <a16:creationId xmlns:a16="http://schemas.microsoft.com/office/drawing/2014/main" xmlns="" id="{38C69CE4-5252-41A1-BED2-F14453D34D7C}"/>
              </a:ext>
            </a:extLst>
          </p:cNvPr>
          <p:cNvSpPr txBox="1"/>
          <p:nvPr/>
        </p:nvSpPr>
        <p:spPr>
          <a:xfrm>
            <a:off x="4631903" y="2132856"/>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4,7</a:t>
            </a:r>
          </a:p>
        </p:txBody>
      </p:sp>
      <p:sp>
        <p:nvSpPr>
          <p:cNvPr id="58" name="TextBox 57">
            <a:extLst>
              <a:ext uri="{FF2B5EF4-FFF2-40B4-BE49-F238E27FC236}">
                <a16:creationId xmlns:a16="http://schemas.microsoft.com/office/drawing/2014/main" xmlns="" id="{88D7EE55-2564-429F-BA9B-162F5D9F72E5}"/>
              </a:ext>
            </a:extLst>
          </p:cNvPr>
          <p:cNvSpPr txBox="1"/>
          <p:nvPr/>
        </p:nvSpPr>
        <p:spPr>
          <a:xfrm>
            <a:off x="10539720" y="3615407"/>
            <a:ext cx="131692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Αδιευκρίνιστη ψήφος: 9,1</a:t>
            </a:r>
          </a:p>
        </p:txBody>
      </p:sp>
      <p:pic>
        <p:nvPicPr>
          <p:cNvPr id="8" name="Picture 7" descr="A picture containing text, sign&#10;&#10;Description automatically generated">
            <a:extLst>
              <a:ext uri="{FF2B5EF4-FFF2-40B4-BE49-F238E27FC236}">
                <a16:creationId xmlns:a16="http://schemas.microsoft.com/office/drawing/2014/main" xmlns="" id="{1F656F8B-B0EC-4DD8-BBAE-44A74E47AB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4417" y="5389941"/>
            <a:ext cx="356941" cy="402154"/>
          </a:xfrm>
          <a:prstGeom prst="rect">
            <a:avLst/>
          </a:prstGeom>
        </p:spPr>
      </p:pic>
      <p:sp>
        <p:nvSpPr>
          <p:cNvPr id="27" name="TextBox 6">
            <a:extLst>
              <a:ext uri="{FF2B5EF4-FFF2-40B4-BE49-F238E27FC236}">
                <a16:creationId xmlns:a16="http://schemas.microsoft.com/office/drawing/2014/main" xmlns="" id="{46FBDC84-C60B-4581-A1B7-0D347F311C4C}"/>
              </a:ext>
            </a:extLst>
          </p:cNvPr>
          <p:cNvSpPr txBox="1"/>
          <p:nvPr/>
        </p:nvSpPr>
        <p:spPr>
          <a:xfrm>
            <a:off x="6504111" y="2143889"/>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1,6</a:t>
            </a:r>
          </a:p>
        </p:txBody>
      </p:sp>
    </p:spTree>
    <p:extLst>
      <p:ext uri="{BB962C8B-B14F-4D97-AF65-F5344CB8AC3E}">
        <p14:creationId xmlns:p14="http://schemas.microsoft.com/office/powerpoint/2010/main" val="316930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95697" y="58609"/>
            <a:ext cx="8976996" cy="1080120"/>
          </a:xfrm>
        </p:spPr>
        <p:txBody>
          <a:bodyPr/>
          <a:lstStyle/>
          <a:p>
            <a:r>
              <a:rPr lang="el-GR" sz="2400" dirty="0"/>
              <a:t>Συσπείρωση ΝΔ-ΣΥΡΙΖΑ στην Α-Δ κλίμακα</a:t>
            </a:r>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26</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746698" y="9525"/>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xmlns=""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6D1A8F31-4F76-4349-9A5A-E78AE68ED551}"/>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92496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0BA873F-F259-427B-A841-CB170BB222B5}"/>
              </a:ext>
            </a:extLst>
          </p:cNvPr>
          <p:cNvSpPr>
            <a:spLocks noGrp="1"/>
          </p:cNvSpPr>
          <p:nvPr>
            <p:ph type="title"/>
          </p:nvPr>
        </p:nvSpPr>
        <p:spPr/>
        <p:txBody>
          <a:bodyPr/>
          <a:lstStyle/>
          <a:p>
            <a:r>
              <a:rPr lang="el-GR" dirty="0"/>
              <a:t>Συσπειρώσεις-Μετακινήσεις</a:t>
            </a:r>
          </a:p>
        </p:txBody>
      </p:sp>
      <p:sp>
        <p:nvSpPr>
          <p:cNvPr id="4" name="Slide Number Placeholder 3">
            <a:extLst>
              <a:ext uri="{FF2B5EF4-FFF2-40B4-BE49-F238E27FC236}">
                <a16:creationId xmlns:a16="http://schemas.microsoft.com/office/drawing/2014/main" xmlns="" id="{D1758E85-1BC0-46AF-9378-459081E26C99}"/>
              </a:ext>
            </a:extLst>
          </p:cNvPr>
          <p:cNvSpPr>
            <a:spLocks noGrp="1"/>
          </p:cNvSpPr>
          <p:nvPr>
            <p:ph type="sldNum" sz="quarter" idx="10"/>
          </p:nvPr>
        </p:nvSpPr>
        <p:spPr/>
        <p:txBody>
          <a:bodyPr/>
          <a:lstStyle/>
          <a:p>
            <a:pPr>
              <a:spcBef>
                <a:spcPct val="0"/>
              </a:spcBef>
            </a:pPr>
            <a:fld id="{DE70D37E-C867-47FE-9F10-9260555C453A}" type="slidenum">
              <a:rPr lang="en-GB" smtClean="0"/>
              <a:pPr>
                <a:spcBef>
                  <a:spcPct val="0"/>
                </a:spcBef>
              </a:pPr>
              <a:t>27</a:t>
            </a:fld>
            <a:endParaRPr lang="en-GB" dirty="0"/>
          </a:p>
        </p:txBody>
      </p:sp>
      <p:pic>
        <p:nvPicPr>
          <p:cNvPr id="5" name="Picture 4" descr="Image result for Î½Î´ Î»Î¿Î³Î¿ÏÏÏÎ¿">
            <a:extLst>
              <a:ext uri="{FF2B5EF4-FFF2-40B4-BE49-F238E27FC236}">
                <a16:creationId xmlns:a16="http://schemas.microsoft.com/office/drawing/2014/main" xmlns="" id="{710AA322-D8B9-4599-98E2-734871DB2668}"/>
              </a:ext>
            </a:extLst>
          </p:cNvPr>
          <p:cNvPicPr/>
          <p:nvPr/>
        </p:nvPicPr>
        <p:blipFill rotWithShape="1">
          <a:blip r:embed="rId2" cstate="print">
            <a:extLst>
              <a:ext uri="{28A0092B-C50C-407E-A947-70E740481C1C}">
                <a14:useLocalDpi xmlns:a14="http://schemas.microsoft.com/office/drawing/2010/main" val="0"/>
              </a:ext>
            </a:extLst>
          </a:blip>
          <a:srcRect l="12673" t="4811" r="13145" b="8581"/>
          <a:stretch/>
        </p:blipFill>
        <p:spPr bwMode="auto">
          <a:xfrm>
            <a:off x="1847528" y="1718354"/>
            <a:ext cx="1492414" cy="1224136"/>
          </a:xfrm>
          <a:prstGeom prst="rect">
            <a:avLst/>
          </a:prstGeom>
          <a:noFill/>
        </p:spPr>
      </p:pic>
      <p:pic>
        <p:nvPicPr>
          <p:cNvPr id="6" name="Picture 5" descr="Logo&#10;&#10;Description automatically generated">
            <a:extLst>
              <a:ext uri="{FF2B5EF4-FFF2-40B4-BE49-F238E27FC236}">
                <a16:creationId xmlns:a16="http://schemas.microsoft.com/office/drawing/2014/main" xmlns="" id="{7BEEFD7F-DC42-4C64-919D-FDF8E1F22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84" y="1597442"/>
            <a:ext cx="2749549" cy="1224136"/>
          </a:xfrm>
          <a:prstGeom prst="rect">
            <a:avLst/>
          </a:prstGeom>
        </p:spPr>
      </p:pic>
      <p:sp>
        <p:nvSpPr>
          <p:cNvPr id="7" name="Arrow: Right 6">
            <a:extLst>
              <a:ext uri="{FF2B5EF4-FFF2-40B4-BE49-F238E27FC236}">
                <a16:creationId xmlns:a16="http://schemas.microsoft.com/office/drawing/2014/main" xmlns="" id="{F3CA2720-C6D4-4752-8BC4-501808CEB7B0}"/>
              </a:ext>
            </a:extLst>
          </p:cNvPr>
          <p:cNvSpPr/>
          <p:nvPr/>
        </p:nvSpPr>
        <p:spPr>
          <a:xfrm>
            <a:off x="3863752" y="2495391"/>
            <a:ext cx="2808312" cy="447099"/>
          </a:xfrm>
          <a:prstGeom prst="right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Arrow: Right 7">
            <a:extLst>
              <a:ext uri="{FF2B5EF4-FFF2-40B4-BE49-F238E27FC236}">
                <a16:creationId xmlns:a16="http://schemas.microsoft.com/office/drawing/2014/main" xmlns="" id="{6B39D55A-43D2-4263-BB66-D4AC891314CC}"/>
              </a:ext>
            </a:extLst>
          </p:cNvPr>
          <p:cNvSpPr/>
          <p:nvPr/>
        </p:nvSpPr>
        <p:spPr>
          <a:xfrm rot="10800000">
            <a:off x="3863752" y="1788816"/>
            <a:ext cx="2808312" cy="44709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xmlns="" id="{8FA640EC-1C72-4D7D-94FF-E14BFB197778}"/>
              </a:ext>
            </a:extLst>
          </p:cNvPr>
          <p:cNvSpPr txBox="1"/>
          <p:nvPr/>
        </p:nvSpPr>
        <p:spPr>
          <a:xfrm>
            <a:off x="4331804" y="1412776"/>
            <a:ext cx="2052228" cy="369332"/>
          </a:xfrm>
          <a:prstGeom prst="rect">
            <a:avLst/>
          </a:prstGeom>
          <a:noFill/>
        </p:spPr>
        <p:txBody>
          <a:bodyPr wrap="square" rtlCol="0">
            <a:spAutoFit/>
          </a:bodyPr>
          <a:lstStyle/>
          <a:p>
            <a:pPr algn="ctr"/>
            <a:r>
              <a:rPr lang="el-GR" dirty="0">
                <a:solidFill>
                  <a:schemeClr val="accent2"/>
                </a:solidFill>
              </a:rPr>
              <a:t>Μετακίνηση 3,0%</a:t>
            </a:r>
          </a:p>
        </p:txBody>
      </p:sp>
      <p:sp>
        <p:nvSpPr>
          <p:cNvPr id="10" name="TextBox 9">
            <a:extLst>
              <a:ext uri="{FF2B5EF4-FFF2-40B4-BE49-F238E27FC236}">
                <a16:creationId xmlns:a16="http://schemas.microsoft.com/office/drawing/2014/main" xmlns="" id="{4040EC33-6D1F-46B8-8826-C3D322470C66}"/>
              </a:ext>
            </a:extLst>
          </p:cNvPr>
          <p:cNvSpPr txBox="1"/>
          <p:nvPr/>
        </p:nvSpPr>
        <p:spPr>
          <a:xfrm>
            <a:off x="4151784" y="3037602"/>
            <a:ext cx="2232248" cy="369332"/>
          </a:xfrm>
          <a:prstGeom prst="rect">
            <a:avLst/>
          </a:prstGeom>
          <a:noFill/>
        </p:spPr>
        <p:txBody>
          <a:bodyPr wrap="square" rtlCol="0">
            <a:spAutoFit/>
          </a:bodyPr>
          <a:lstStyle/>
          <a:p>
            <a:pPr algn="ctr"/>
            <a:r>
              <a:rPr lang="el-GR" dirty="0">
                <a:solidFill>
                  <a:schemeClr val="bg2">
                    <a:lumMod val="10000"/>
                  </a:schemeClr>
                </a:solidFill>
              </a:rPr>
              <a:t>Μετακίνηση 3,5%</a:t>
            </a:r>
          </a:p>
        </p:txBody>
      </p:sp>
      <p:sp>
        <p:nvSpPr>
          <p:cNvPr id="11" name="TextBox 10">
            <a:extLst>
              <a:ext uri="{FF2B5EF4-FFF2-40B4-BE49-F238E27FC236}">
                <a16:creationId xmlns:a16="http://schemas.microsoft.com/office/drawing/2014/main" xmlns="" id="{416C95A5-068A-4A25-8A0E-378C6A87875D}"/>
              </a:ext>
            </a:extLst>
          </p:cNvPr>
          <p:cNvSpPr txBox="1"/>
          <p:nvPr/>
        </p:nvSpPr>
        <p:spPr>
          <a:xfrm>
            <a:off x="1657631" y="3116318"/>
            <a:ext cx="1872208" cy="338554"/>
          </a:xfrm>
          <a:prstGeom prst="rect">
            <a:avLst/>
          </a:prstGeom>
          <a:noFill/>
        </p:spPr>
        <p:txBody>
          <a:bodyPr wrap="square" rtlCol="0">
            <a:spAutoFit/>
          </a:bodyPr>
          <a:lstStyle/>
          <a:p>
            <a:pPr algn="ctr"/>
            <a:r>
              <a:rPr lang="el-GR" sz="1600" dirty="0">
                <a:solidFill>
                  <a:schemeClr val="bg2">
                    <a:lumMod val="10000"/>
                  </a:schemeClr>
                </a:solidFill>
              </a:rPr>
              <a:t>Συσπείρωση 71,8%</a:t>
            </a:r>
          </a:p>
        </p:txBody>
      </p:sp>
      <p:sp>
        <p:nvSpPr>
          <p:cNvPr id="12" name="TextBox 11">
            <a:extLst>
              <a:ext uri="{FF2B5EF4-FFF2-40B4-BE49-F238E27FC236}">
                <a16:creationId xmlns:a16="http://schemas.microsoft.com/office/drawing/2014/main" xmlns="" id="{7EC1B7D3-3E9E-4C2E-88B6-3F5B8097AC33}"/>
              </a:ext>
            </a:extLst>
          </p:cNvPr>
          <p:cNvSpPr txBox="1"/>
          <p:nvPr/>
        </p:nvSpPr>
        <p:spPr>
          <a:xfrm>
            <a:off x="7008912" y="2883714"/>
            <a:ext cx="1872208" cy="338554"/>
          </a:xfrm>
          <a:prstGeom prst="rect">
            <a:avLst/>
          </a:prstGeom>
          <a:noFill/>
        </p:spPr>
        <p:txBody>
          <a:bodyPr wrap="square" rtlCol="0">
            <a:spAutoFit/>
          </a:bodyPr>
          <a:lstStyle/>
          <a:p>
            <a:pPr algn="ctr"/>
            <a:r>
              <a:rPr lang="el-GR" sz="1600" dirty="0">
                <a:solidFill>
                  <a:schemeClr val="accent2"/>
                </a:solidFill>
              </a:rPr>
              <a:t>Συσπείρωση 64,4%</a:t>
            </a:r>
          </a:p>
        </p:txBody>
      </p:sp>
      <p:pic>
        <p:nvPicPr>
          <p:cNvPr id="13" name="Picture 12" descr="https://kinimaallagis.gr/gggg/uploads/2018/08/kinimaallagis-logo-1.png">
            <a:extLst>
              <a:ext uri="{FF2B5EF4-FFF2-40B4-BE49-F238E27FC236}">
                <a16:creationId xmlns:a16="http://schemas.microsoft.com/office/drawing/2014/main" xmlns="" id="{5AFE2155-C285-4B4D-9CF8-B86B405BB3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91544" y="4386590"/>
            <a:ext cx="1204382" cy="936104"/>
          </a:xfrm>
          <a:prstGeom prst="rect">
            <a:avLst/>
          </a:prstGeom>
          <a:noFill/>
        </p:spPr>
      </p:pic>
      <p:sp>
        <p:nvSpPr>
          <p:cNvPr id="14" name="TextBox 13">
            <a:extLst>
              <a:ext uri="{FF2B5EF4-FFF2-40B4-BE49-F238E27FC236}">
                <a16:creationId xmlns:a16="http://schemas.microsoft.com/office/drawing/2014/main" xmlns="" id="{53247695-6A7F-4061-91CA-A2D0AAAF6C2C}"/>
              </a:ext>
            </a:extLst>
          </p:cNvPr>
          <p:cNvSpPr txBox="1"/>
          <p:nvPr/>
        </p:nvSpPr>
        <p:spPr>
          <a:xfrm>
            <a:off x="1631504" y="5538718"/>
            <a:ext cx="1872208" cy="338554"/>
          </a:xfrm>
          <a:prstGeom prst="rect">
            <a:avLst/>
          </a:prstGeom>
          <a:noFill/>
        </p:spPr>
        <p:txBody>
          <a:bodyPr wrap="square" rtlCol="0">
            <a:spAutoFit/>
          </a:bodyPr>
          <a:lstStyle/>
          <a:p>
            <a:pPr algn="ctr"/>
            <a:r>
              <a:rPr lang="el-GR" sz="1600" dirty="0">
                <a:solidFill>
                  <a:srgbClr val="336600"/>
                </a:solidFill>
              </a:rPr>
              <a:t>Συσπείρωση 76,5%</a:t>
            </a:r>
          </a:p>
        </p:txBody>
      </p:sp>
      <p:sp>
        <p:nvSpPr>
          <p:cNvPr id="17" name="Arrow: Right 16">
            <a:extLst>
              <a:ext uri="{FF2B5EF4-FFF2-40B4-BE49-F238E27FC236}">
                <a16:creationId xmlns:a16="http://schemas.microsoft.com/office/drawing/2014/main" xmlns="" id="{019039DD-8E17-471B-884A-3422BCB2A40A}"/>
              </a:ext>
            </a:extLst>
          </p:cNvPr>
          <p:cNvSpPr/>
          <p:nvPr/>
        </p:nvSpPr>
        <p:spPr>
          <a:xfrm rot="10800000">
            <a:off x="3719737" y="4782100"/>
            <a:ext cx="2808312" cy="44709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Arrow: Right 18">
            <a:extLst>
              <a:ext uri="{FF2B5EF4-FFF2-40B4-BE49-F238E27FC236}">
                <a16:creationId xmlns:a16="http://schemas.microsoft.com/office/drawing/2014/main" xmlns="" id="{4678F0F5-CD82-4078-9E01-9A797E492DBD}"/>
              </a:ext>
            </a:extLst>
          </p:cNvPr>
          <p:cNvSpPr/>
          <p:nvPr/>
        </p:nvSpPr>
        <p:spPr>
          <a:xfrm rot="10800000">
            <a:off x="3682239" y="4206588"/>
            <a:ext cx="2808312" cy="447099"/>
          </a:xfrm>
          <a:prstGeom prst="right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a:extLst>
              <a:ext uri="{FF2B5EF4-FFF2-40B4-BE49-F238E27FC236}">
                <a16:creationId xmlns:a16="http://schemas.microsoft.com/office/drawing/2014/main" xmlns="" id="{05D1957E-0A65-47B1-8723-13D9318CFCE5}"/>
              </a:ext>
            </a:extLst>
          </p:cNvPr>
          <p:cNvSpPr txBox="1"/>
          <p:nvPr/>
        </p:nvSpPr>
        <p:spPr>
          <a:xfrm>
            <a:off x="4079776" y="3923764"/>
            <a:ext cx="2232248" cy="369332"/>
          </a:xfrm>
          <a:prstGeom prst="rect">
            <a:avLst/>
          </a:prstGeom>
          <a:noFill/>
        </p:spPr>
        <p:txBody>
          <a:bodyPr wrap="square" rtlCol="0">
            <a:spAutoFit/>
          </a:bodyPr>
          <a:lstStyle/>
          <a:p>
            <a:pPr algn="ctr"/>
            <a:r>
              <a:rPr lang="el-GR" dirty="0">
                <a:solidFill>
                  <a:schemeClr val="bg2">
                    <a:lumMod val="10000"/>
                  </a:schemeClr>
                </a:solidFill>
              </a:rPr>
              <a:t>Μετακίνηση 7,5%</a:t>
            </a:r>
          </a:p>
        </p:txBody>
      </p:sp>
      <p:sp>
        <p:nvSpPr>
          <p:cNvPr id="21" name="TextBox 20">
            <a:extLst>
              <a:ext uri="{FF2B5EF4-FFF2-40B4-BE49-F238E27FC236}">
                <a16:creationId xmlns:a16="http://schemas.microsoft.com/office/drawing/2014/main" xmlns="" id="{283FBF5D-7CF3-42DD-BF0E-162CCE8BCF45}"/>
              </a:ext>
            </a:extLst>
          </p:cNvPr>
          <p:cNvSpPr txBox="1"/>
          <p:nvPr/>
        </p:nvSpPr>
        <p:spPr>
          <a:xfrm>
            <a:off x="4151516" y="5269162"/>
            <a:ext cx="2052228" cy="369332"/>
          </a:xfrm>
          <a:prstGeom prst="rect">
            <a:avLst/>
          </a:prstGeom>
          <a:noFill/>
        </p:spPr>
        <p:txBody>
          <a:bodyPr wrap="square" rtlCol="0">
            <a:spAutoFit/>
          </a:bodyPr>
          <a:lstStyle/>
          <a:p>
            <a:pPr algn="ctr"/>
            <a:r>
              <a:rPr lang="el-GR" dirty="0">
                <a:solidFill>
                  <a:schemeClr val="accent2"/>
                </a:solidFill>
              </a:rPr>
              <a:t>Μετακίνηση 14,0%</a:t>
            </a:r>
          </a:p>
        </p:txBody>
      </p:sp>
      <p:pic>
        <p:nvPicPr>
          <p:cNvPr id="22" name="Picture 21" descr="Image result for Î½Î´ Î»Î¿Î³Î¿ÏÏÏÎ¿">
            <a:extLst>
              <a:ext uri="{FF2B5EF4-FFF2-40B4-BE49-F238E27FC236}">
                <a16:creationId xmlns:a16="http://schemas.microsoft.com/office/drawing/2014/main" xmlns="" id="{C537220A-477A-45BD-9E3D-EE56DC3A7931}"/>
              </a:ext>
            </a:extLst>
          </p:cNvPr>
          <p:cNvPicPr/>
          <p:nvPr/>
        </p:nvPicPr>
        <p:blipFill rotWithShape="1">
          <a:blip r:embed="rId2" cstate="print">
            <a:extLst>
              <a:ext uri="{28A0092B-C50C-407E-A947-70E740481C1C}">
                <a14:useLocalDpi xmlns:a14="http://schemas.microsoft.com/office/drawing/2010/main" val="0"/>
              </a:ext>
            </a:extLst>
          </a:blip>
          <a:srcRect l="12673" t="4811" r="13145" b="8581"/>
          <a:stretch/>
        </p:blipFill>
        <p:spPr bwMode="auto">
          <a:xfrm>
            <a:off x="6976863" y="3933533"/>
            <a:ext cx="944989" cy="644897"/>
          </a:xfrm>
          <a:prstGeom prst="rect">
            <a:avLst/>
          </a:prstGeom>
          <a:noFill/>
        </p:spPr>
      </p:pic>
      <p:pic>
        <p:nvPicPr>
          <p:cNvPr id="23" name="Picture 22" descr="Logo&#10;&#10;Description automatically generated">
            <a:extLst>
              <a:ext uri="{FF2B5EF4-FFF2-40B4-BE49-F238E27FC236}">
                <a16:creationId xmlns:a16="http://schemas.microsoft.com/office/drawing/2014/main" xmlns="" id="{B27C3B5F-A129-433B-956B-0CA89FEEE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835" y="4600806"/>
            <a:ext cx="1670612" cy="743779"/>
          </a:xfrm>
          <a:prstGeom prst="rect">
            <a:avLst/>
          </a:prstGeom>
        </p:spPr>
      </p:pic>
    </p:spTree>
    <p:extLst>
      <p:ext uri="{BB962C8B-B14F-4D97-AF65-F5344CB8AC3E}">
        <p14:creationId xmlns:p14="http://schemas.microsoft.com/office/powerpoint/2010/main" val="3580756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Πρόθεση ψήφου στη ΝΔ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28</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xmlns="" id="{BD18B2E8-70A6-4FDC-8443-6865D98A58A6}"/>
              </a:ext>
            </a:extLst>
          </p:cNvPr>
          <p:cNvGraphicFramePr>
            <a:graphicFrameLocks/>
          </p:cNvGraphicFramePr>
          <p:nvPr>
            <p:extLst>
              <p:ext uri="{D42A27DB-BD31-4B8C-83A1-F6EECF244321}">
                <p14:modId xmlns:p14="http://schemas.microsoft.com/office/powerpoint/2010/main" val="2040118920"/>
              </p:ext>
            </p:extLst>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59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Πρόθεση ψήφου στο ΣΥΡΙΖΑ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29</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xmlns="" id="{BD18B2E8-70A6-4FDC-8443-6865D98A58A6}"/>
              </a:ext>
            </a:extLst>
          </p:cNvPr>
          <p:cNvGraphicFramePr>
            <a:graphicFrameLocks/>
          </p:cNvGraphicFramePr>
          <p:nvPr>
            <p:extLst>
              <p:ext uri="{D42A27DB-BD31-4B8C-83A1-F6EECF244321}">
                <p14:modId xmlns:p14="http://schemas.microsoft.com/office/powerpoint/2010/main" val="694908595"/>
              </p:ext>
            </p:extLst>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lstStyle/>
          <a:p>
            <a:r>
              <a:rPr lang="el-GR" sz="2400" dirty="0"/>
              <a:t>Τα σημαντικότερα γεγονότα κατά τη διάρκεια διεξαγωγής της έρευνας πεδίου (15-21/03/20</a:t>
            </a:r>
            <a:r>
              <a:rPr lang="en-US" sz="2400" dirty="0"/>
              <a:t>2</a:t>
            </a:r>
            <a:r>
              <a:rPr lang="el-GR" sz="2400" dirty="0"/>
              <a:t>2)</a:t>
            </a:r>
            <a:br>
              <a:rPr lang="el-GR" sz="2400" dirty="0"/>
            </a:br>
            <a:r>
              <a:rPr lang="el-GR" sz="1400" dirty="0"/>
              <a:t>(όπως παρουσιάστηκαν στην τηλεόραση) </a:t>
            </a:r>
            <a:r>
              <a:rPr lang="en-GB" sz="1400" dirty="0"/>
              <a:t>	</a:t>
            </a:r>
            <a:endParaRPr lang="el-GR" sz="1400" dirty="0"/>
          </a:p>
        </p:txBody>
      </p:sp>
      <p:graphicFrame>
        <p:nvGraphicFramePr>
          <p:cNvPr id="5" name="Content Placeholder 4">
            <a:extLst>
              <a:ext uri="{FF2B5EF4-FFF2-40B4-BE49-F238E27FC236}">
                <a16:creationId xmlns:a16="http://schemas.microsoft.com/office/drawing/2014/main" xmlns="" id="{6B900402-09BF-4D28-9D96-570A98991972}"/>
              </a:ext>
            </a:extLst>
          </p:cNvPr>
          <p:cNvGraphicFramePr>
            <a:graphicFrameLocks noGrp="1"/>
          </p:cNvGraphicFramePr>
          <p:nvPr>
            <p:ph idx="1"/>
          </p:nvPr>
        </p:nvGraphicFramePr>
        <p:xfrm>
          <a:off x="251532" y="1484784"/>
          <a:ext cx="11605108" cy="4680521"/>
        </p:xfrm>
        <a:graphic>
          <a:graphicData uri="http://schemas.openxmlformats.org/drawingml/2006/table">
            <a:tbl>
              <a:tblPr firstRow="1" bandRow="1">
                <a:tableStyleId>{5FD0F851-EC5A-4D38-B0AD-8093EC10F338}</a:tableStyleId>
              </a:tblPr>
              <a:tblGrid>
                <a:gridCol w="1381811">
                  <a:extLst>
                    <a:ext uri="{9D8B030D-6E8A-4147-A177-3AD203B41FA5}">
                      <a16:colId xmlns:a16="http://schemas.microsoft.com/office/drawing/2014/main" xmlns="" val="20000"/>
                    </a:ext>
                  </a:extLst>
                </a:gridCol>
                <a:gridCol w="10223297">
                  <a:extLst>
                    <a:ext uri="{9D8B030D-6E8A-4147-A177-3AD203B41FA5}">
                      <a16:colId xmlns:a16="http://schemas.microsoft.com/office/drawing/2014/main" xmlns="" val="20001"/>
                    </a:ext>
                  </a:extLst>
                </a:gridCol>
              </a:tblGrid>
              <a:tr h="347562">
                <a:tc>
                  <a:txBody>
                    <a:bodyPr/>
                    <a:lstStyle/>
                    <a:p>
                      <a:pPr algn="l" fontAlgn="b"/>
                      <a:r>
                        <a:rPr lang="el-GR" sz="1400" u="none" strike="noStrike" dirty="0">
                          <a:effectLst/>
                        </a:rPr>
                        <a:t>Ημερομηνία</a:t>
                      </a:r>
                      <a:endParaRPr lang="en-US" sz="1400" b="1" i="0" u="none" strike="noStrike" dirty="0">
                        <a:solidFill>
                          <a:srgbClr val="000000"/>
                        </a:solidFill>
                        <a:effectLst/>
                        <a:latin typeface="Calibri"/>
                      </a:endParaRPr>
                    </a:p>
                  </a:txBody>
                  <a:tcPr marL="9525" marR="9525" marT="9525" marB="0" anchor="ctr"/>
                </a:tc>
                <a:tc>
                  <a:txBody>
                    <a:bodyPr/>
                    <a:lstStyle/>
                    <a:p>
                      <a:pPr algn="l" fontAlgn="b"/>
                      <a:r>
                        <a:rPr lang="el-GR" sz="1400" u="none" strike="noStrike">
                          <a:effectLst/>
                        </a:rPr>
                        <a:t>Κύρια</a:t>
                      </a:r>
                      <a:r>
                        <a:rPr lang="el-GR" sz="1400" u="none" strike="noStrike" baseline="0">
                          <a:effectLst/>
                        </a:rPr>
                        <a:t> είδηση</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0"/>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15/03/2022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l" rtl="0" fontAlgn="ctr"/>
                      <a:r>
                        <a:rPr lang="el-GR" sz="1200" b="1" i="0" u="none" strike="noStrike" dirty="0">
                          <a:solidFill>
                            <a:srgbClr val="000000"/>
                          </a:solidFill>
                          <a:effectLst/>
                          <a:latin typeface="+mn-lt"/>
                        </a:rPr>
                        <a:t>Δεύτερη ημέρα βομβαρδισμών κατοικημένων περιοχών στο Κίεβο - Η επιχείρηση απεγκλωβισμού του Έλληνα πρόξενου στη </a:t>
                      </a:r>
                      <a:r>
                        <a:rPr lang="el-GR" sz="1200" b="1" i="0" u="none" strike="noStrike" dirty="0" err="1">
                          <a:solidFill>
                            <a:srgbClr val="000000"/>
                          </a:solidFill>
                          <a:effectLst/>
                          <a:latin typeface="+mn-lt"/>
                        </a:rPr>
                        <a:t>Μαριούπολη</a:t>
                      </a:r>
                      <a:r>
                        <a:rPr lang="el-GR" sz="1200" b="1" i="0" u="none" strike="noStrike" dirty="0">
                          <a:solidFill>
                            <a:srgbClr val="000000"/>
                          </a:solidFill>
                          <a:effectLst/>
                          <a:latin typeface="+mn-lt"/>
                        </a:rPr>
                        <a:t> - Έκτακτη Σύνοδος Κορυφής ΝΑΤΟ-Ε.Ε. την επόμενη εβδομάδα</a:t>
                      </a:r>
                    </a:p>
                  </a:txBody>
                  <a:tcPr marL="7620" marR="7620" marT="7620" marB="0" anchor="ctr"/>
                </a:tc>
                <a:extLst>
                  <a:ext uri="{0D108BD9-81ED-4DB2-BD59-A6C34878D82A}">
                    <a16:rowId xmlns:a16="http://schemas.microsoft.com/office/drawing/2014/main" xmlns="" val="10001"/>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16/03/2022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l" rtl="0" fontAlgn="ctr"/>
                      <a:r>
                        <a:rPr lang="el-GR" sz="1200" b="1" i="0" u="none" strike="noStrike" dirty="0">
                          <a:solidFill>
                            <a:srgbClr val="000000"/>
                          </a:solidFill>
                          <a:effectLst/>
                          <a:latin typeface="+mn-lt"/>
                        </a:rPr>
                        <a:t>Στη δημοσιότητα προσχέδιο συμφωνίας 15 σημείων για κατάπαυση του πυρός  - Δραματική έκκληση </a:t>
                      </a:r>
                      <a:r>
                        <a:rPr lang="el-GR" sz="1200" b="1" i="0" u="none" strike="noStrike" dirty="0" err="1">
                          <a:solidFill>
                            <a:srgbClr val="000000"/>
                          </a:solidFill>
                          <a:effectLst/>
                          <a:latin typeface="+mn-lt"/>
                        </a:rPr>
                        <a:t>Ζελένσκι</a:t>
                      </a:r>
                      <a:r>
                        <a:rPr lang="el-GR" sz="1200" b="1" i="0" u="none" strike="noStrike" dirty="0">
                          <a:solidFill>
                            <a:srgbClr val="000000"/>
                          </a:solidFill>
                          <a:effectLst/>
                          <a:latin typeface="+mn-lt"/>
                        </a:rPr>
                        <a:t> σε ομιλία του στο Κογκρέσο για απαγόρευση πτήσεων στην Ουκρανία - Διάγγελμα Μητσοτάκη για την αντιμετώπιση των υψηλών τιμών ενέργειας</a:t>
                      </a:r>
                    </a:p>
                  </a:txBody>
                  <a:tcPr marL="7620" marR="7620" marT="7620" marB="0" anchor="ctr"/>
                </a:tc>
                <a:extLst>
                  <a:ext uri="{0D108BD9-81ED-4DB2-BD59-A6C34878D82A}">
                    <a16:rowId xmlns:a16="http://schemas.microsoft.com/office/drawing/2014/main" xmlns="" val="2731500551"/>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17/03/2022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l" rtl="0" fontAlgn="ctr"/>
                      <a:r>
                        <a:rPr lang="el-GR" sz="1200" b="1" i="0" u="none" strike="noStrike" dirty="0">
                          <a:solidFill>
                            <a:srgbClr val="000000"/>
                          </a:solidFill>
                          <a:effectLst/>
                          <a:latin typeface="+mn-lt"/>
                        </a:rPr>
                        <a:t>Συνεχίζονται οι βομβαρδισμοί αμάχων στο Κίεβο και στα περίχωρα της πόλης - Η επιχείρηση απεγκλωβισμού επιζώντων από την επίθεση στο θέατρο της </a:t>
                      </a:r>
                      <a:r>
                        <a:rPr lang="el-GR" sz="1200" b="1" i="0" u="none" strike="noStrike" dirty="0" err="1">
                          <a:solidFill>
                            <a:srgbClr val="000000"/>
                          </a:solidFill>
                          <a:effectLst/>
                          <a:latin typeface="+mn-lt"/>
                        </a:rPr>
                        <a:t>Μαριούπολης</a:t>
                      </a:r>
                      <a:r>
                        <a:rPr lang="el-GR" sz="1200" b="1" i="0" u="none" strike="noStrike" dirty="0">
                          <a:solidFill>
                            <a:srgbClr val="000000"/>
                          </a:solidFill>
                          <a:effectLst/>
                          <a:latin typeface="+mn-lt"/>
                        </a:rPr>
                        <a:t> - Εγκληματία πολέμου αποκάλεσε τον Πούτιν ο Μπάιντεν</a:t>
                      </a:r>
                    </a:p>
                  </a:txBody>
                  <a:tcPr marL="7620" marR="7620" marT="7620" marB="0" anchor="ctr"/>
                </a:tc>
                <a:extLst>
                  <a:ext uri="{0D108BD9-81ED-4DB2-BD59-A6C34878D82A}">
                    <a16:rowId xmlns:a16="http://schemas.microsoft.com/office/drawing/2014/main" xmlns="" val="3239926118"/>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18/03/2022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l" rtl="0" fontAlgn="ctr"/>
                      <a:r>
                        <a:rPr lang="el-GR" sz="1200" b="1" i="0" u="none" strike="noStrike" dirty="0">
                          <a:solidFill>
                            <a:srgbClr val="000000"/>
                          </a:solidFill>
                          <a:effectLst/>
                          <a:latin typeface="+mn-lt"/>
                        </a:rPr>
                        <a:t>Συνεχίζονται οι βομβαρδισμοί σε Κίεβο, </a:t>
                      </a:r>
                      <a:r>
                        <a:rPr lang="el-GR" sz="1200" b="1" i="0" u="none" strike="noStrike" dirty="0" err="1">
                          <a:solidFill>
                            <a:srgbClr val="000000"/>
                          </a:solidFill>
                          <a:effectLst/>
                          <a:latin typeface="+mn-lt"/>
                        </a:rPr>
                        <a:t>Χάρκοβο</a:t>
                      </a:r>
                      <a:r>
                        <a:rPr lang="el-GR" sz="1200" b="1" i="0" u="none" strike="noStrike" dirty="0">
                          <a:solidFill>
                            <a:srgbClr val="000000"/>
                          </a:solidFill>
                          <a:effectLst/>
                          <a:latin typeface="+mn-lt"/>
                        </a:rPr>
                        <a:t>, </a:t>
                      </a:r>
                      <a:r>
                        <a:rPr lang="el-GR" sz="1200" b="1" i="0" u="none" strike="noStrike" dirty="0" err="1">
                          <a:solidFill>
                            <a:srgbClr val="000000"/>
                          </a:solidFill>
                          <a:effectLst/>
                          <a:latin typeface="+mn-lt"/>
                        </a:rPr>
                        <a:t>Μαριούπολη</a:t>
                      </a:r>
                      <a:r>
                        <a:rPr lang="el-GR" sz="1200" b="1" i="0" u="none" strike="noStrike" dirty="0">
                          <a:solidFill>
                            <a:srgbClr val="000000"/>
                          </a:solidFill>
                          <a:effectLst/>
                          <a:latin typeface="+mn-lt"/>
                        </a:rPr>
                        <a:t> - Πιέσεις ΗΠΑ προς Κίνα να μεσολαβήσει για τερματισμό του πολέμου - Δίωρη τηλεφωνική επικοινωνία Μπάιντεν - </a:t>
                      </a:r>
                      <a:r>
                        <a:rPr lang="el-GR" sz="1200" b="1" i="0" u="none" strike="noStrike" dirty="0" err="1">
                          <a:solidFill>
                            <a:srgbClr val="000000"/>
                          </a:solidFill>
                          <a:effectLst/>
                          <a:latin typeface="+mn-lt"/>
                        </a:rPr>
                        <a:t>Σι</a:t>
                      </a:r>
                      <a:r>
                        <a:rPr lang="el-GR" sz="1200" b="1" i="0" u="none" strike="noStrike" dirty="0">
                          <a:solidFill>
                            <a:srgbClr val="000000"/>
                          </a:solidFill>
                          <a:effectLst/>
                          <a:latin typeface="+mn-lt"/>
                        </a:rPr>
                        <a:t> </a:t>
                      </a:r>
                      <a:r>
                        <a:rPr lang="el-GR" sz="1200" b="1" i="0" u="none" strike="noStrike" dirty="0" err="1">
                          <a:solidFill>
                            <a:srgbClr val="000000"/>
                          </a:solidFill>
                          <a:effectLst/>
                          <a:latin typeface="+mn-lt"/>
                        </a:rPr>
                        <a:t>Τζινπίνγκ</a:t>
                      </a:r>
                      <a:endParaRPr lang="el-GR"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526971608"/>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19/03/2022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l" rtl="0" fontAlgn="ctr"/>
                      <a:r>
                        <a:rPr lang="el-GR" sz="1200" b="1" i="0" u="none" strike="noStrike" dirty="0">
                          <a:solidFill>
                            <a:srgbClr val="000000"/>
                          </a:solidFill>
                          <a:effectLst/>
                          <a:latin typeface="+mn-lt"/>
                        </a:rPr>
                        <a:t>Ανησυχία για τη χρήση υπερηχητικών πυραύλων από τη Ρωσία - Δεκάδες νεκροί από βομβαρδισμό ουκρανικού στρατοπέδου στην πόλη </a:t>
                      </a:r>
                      <a:r>
                        <a:rPr lang="el-GR" sz="1200" b="1" i="0" u="none" strike="noStrike" dirty="0" err="1">
                          <a:solidFill>
                            <a:srgbClr val="000000"/>
                          </a:solidFill>
                          <a:effectLst/>
                          <a:latin typeface="+mn-lt"/>
                        </a:rPr>
                        <a:t>Νικολάεβ</a:t>
                      </a:r>
                      <a:r>
                        <a:rPr lang="el-GR" sz="1200" b="1" i="0" u="none" strike="noStrike" dirty="0">
                          <a:solidFill>
                            <a:srgbClr val="000000"/>
                          </a:solidFill>
                          <a:effectLst/>
                          <a:latin typeface="+mn-lt"/>
                        </a:rPr>
                        <a:t> κοντά στην </a:t>
                      </a:r>
                      <a:r>
                        <a:rPr lang="el-GR" sz="1200" b="1" i="0" u="none" strike="noStrike" dirty="0" err="1">
                          <a:solidFill>
                            <a:srgbClr val="000000"/>
                          </a:solidFill>
                          <a:effectLst/>
                          <a:latin typeface="+mn-lt"/>
                        </a:rPr>
                        <a:t>Οδησσό</a:t>
                      </a:r>
                      <a:endParaRPr lang="el-GR"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10002"/>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mn-lt"/>
                          <a:ea typeface="+mn-ea"/>
                          <a:cs typeface="+mn-cs"/>
                        </a:rPr>
                        <a:t>20/03/2022</a:t>
                      </a:r>
                      <a:endParaRPr kumimoji="0" lang="en-US"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rtl="0" fontAlgn="ctr"/>
                      <a:r>
                        <a:rPr lang="el-GR" sz="1200" b="1" i="0" u="none" strike="noStrike" dirty="0">
                          <a:solidFill>
                            <a:srgbClr val="000000"/>
                          </a:solidFill>
                          <a:effectLst/>
                          <a:latin typeface="+mn-lt"/>
                        </a:rPr>
                        <a:t>Πυραυλικές επιθέσεις σε Κίεβο και </a:t>
                      </a:r>
                      <a:r>
                        <a:rPr lang="el-GR" sz="1200" b="1" i="0" u="none" strike="noStrike" dirty="0" err="1">
                          <a:solidFill>
                            <a:srgbClr val="000000"/>
                          </a:solidFill>
                          <a:effectLst/>
                          <a:latin typeface="+mn-lt"/>
                        </a:rPr>
                        <a:t>Μαριούπολη</a:t>
                      </a:r>
                      <a:r>
                        <a:rPr lang="el-GR" sz="1200" b="1" i="0" u="none" strike="noStrike" dirty="0">
                          <a:solidFill>
                            <a:srgbClr val="000000"/>
                          </a:solidFill>
                          <a:effectLst/>
                          <a:latin typeface="+mn-lt"/>
                        </a:rPr>
                        <a:t> - Ισοπεδώθηκε η Σχολή Καλών Τεχνών της </a:t>
                      </a:r>
                      <a:r>
                        <a:rPr lang="el-GR" sz="1200" b="1" i="0" u="none" strike="noStrike" dirty="0" err="1">
                          <a:solidFill>
                            <a:srgbClr val="000000"/>
                          </a:solidFill>
                          <a:effectLst/>
                          <a:latin typeface="+mn-lt"/>
                        </a:rPr>
                        <a:t>Μαριούπολης</a:t>
                      </a:r>
                      <a:r>
                        <a:rPr lang="el-GR" sz="1200" b="1" i="0" u="none" strike="noStrike" dirty="0">
                          <a:solidFill>
                            <a:srgbClr val="000000"/>
                          </a:solidFill>
                          <a:effectLst/>
                          <a:latin typeface="+mn-lt"/>
                        </a:rPr>
                        <a:t> που λειτουργούσε ως καταφύγιο 400 αμάχων - Επέστρεψε στην Αθήνα ο Έλληνας πρόξενος Μανώλης Ανδρουλάκης</a:t>
                      </a:r>
                    </a:p>
                  </a:txBody>
                  <a:tcPr marL="7620" marR="7620" marT="7620" marB="0" anchor="ctr"/>
                </a:tc>
                <a:extLst>
                  <a:ext uri="{0D108BD9-81ED-4DB2-BD59-A6C34878D82A}">
                    <a16:rowId xmlns:a16="http://schemas.microsoft.com/office/drawing/2014/main" xmlns="" val="10003"/>
                  </a:ext>
                </a:extLst>
              </a:tr>
              <a:tr h="563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mn-lt"/>
                          <a:ea typeface="+mn-ea"/>
                          <a:cs typeface="+mn-cs"/>
                        </a:rPr>
                        <a:t>21/03/2022</a:t>
                      </a:r>
                      <a:endParaRPr kumimoji="0" lang="en-US"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rtl="0" fontAlgn="ctr"/>
                      <a:r>
                        <a:rPr lang="el-GR" sz="1200" b="1" i="0" u="none" strike="noStrike" dirty="0">
                          <a:solidFill>
                            <a:srgbClr val="000000"/>
                          </a:solidFill>
                          <a:effectLst/>
                          <a:latin typeface="+mn-lt"/>
                        </a:rPr>
                        <a:t>Απορρίφθηκε το ρωσικό τελεσίγραφο για παράδοση της </a:t>
                      </a:r>
                      <a:r>
                        <a:rPr lang="el-GR" sz="1200" b="1" i="0" u="none" strike="noStrike" dirty="0" err="1">
                          <a:solidFill>
                            <a:srgbClr val="000000"/>
                          </a:solidFill>
                          <a:effectLst/>
                          <a:latin typeface="+mn-lt"/>
                        </a:rPr>
                        <a:t>Μαριούπολης</a:t>
                      </a:r>
                      <a:r>
                        <a:rPr lang="el-GR" sz="1200" b="1" i="0" u="none" strike="noStrike" dirty="0">
                          <a:solidFill>
                            <a:srgbClr val="000000"/>
                          </a:solidFill>
                          <a:effectLst/>
                          <a:latin typeface="+mn-lt"/>
                        </a:rPr>
                        <a:t> - Βομβαρδισμός εμπορικού κέντρου στο Κίεβο με 8 νεκρούς - Πυρά από θαλάσσης στην </a:t>
                      </a:r>
                      <a:r>
                        <a:rPr lang="el-GR" sz="1200" b="1" i="0" u="none" strike="noStrike" dirty="0" err="1">
                          <a:solidFill>
                            <a:srgbClr val="000000"/>
                          </a:solidFill>
                          <a:effectLst/>
                          <a:latin typeface="+mn-lt"/>
                        </a:rPr>
                        <a:t>Οδησσό</a:t>
                      </a:r>
                      <a:endParaRPr lang="el-GR"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1830265812"/>
                  </a:ext>
                </a:extLst>
              </a:tr>
            </a:tbl>
          </a:graphicData>
        </a:graphic>
      </p:graphicFrame>
      <p:sp>
        <p:nvSpPr>
          <p:cNvPr id="6" name="Slide Number Placeholder 3">
            <a:extLst>
              <a:ext uri="{FF2B5EF4-FFF2-40B4-BE49-F238E27FC236}">
                <a16:creationId xmlns:a16="http://schemas.microsoft.com/office/drawing/2014/main" xmlns="" id="{A4A46F0C-3060-46F7-8800-92445CFCF1D9}"/>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fld id="{DE70D37E-C867-47FE-9F10-9260555C453A}" type="slidenum">
              <a:rPr lang="en-GB" sz="1600" b="1" smtClean="0">
                <a:solidFill>
                  <a:srgbClr val="4E5B6F"/>
                </a:solidFill>
                <a:effectLst>
                  <a:outerShdw blurRad="38100" dist="38100" dir="2700000" algn="tl">
                    <a:srgbClr val="000000">
                      <a:alpha val="43137"/>
                    </a:srgbClr>
                  </a:outerShdw>
                </a:effectLst>
                <a:latin typeface="Trebuchet MS"/>
                <a:ea typeface="+mj-ea"/>
                <a:cs typeface="+mj-cs"/>
              </a:rPr>
              <a:pPr algn="ctr">
                <a:spcBef>
                  <a:spcPct val="0"/>
                </a:spcBef>
                <a:defRPr/>
              </a:pPr>
              <a:t>3</a:t>
            </a:fld>
            <a:endParaRPr lang="en-GB" sz="1600" b="1" dirty="0">
              <a:solidFill>
                <a:srgbClr val="4E5B6F"/>
              </a:solidFill>
              <a:effectLst>
                <a:outerShdw blurRad="38100" dist="38100" dir="2700000" algn="tl">
                  <a:srgbClr val="000000">
                    <a:alpha val="43137"/>
                  </a:srgbClr>
                </a:outerShdw>
              </a:effectLst>
              <a:latin typeface="Trebuchet MS"/>
              <a:ea typeface="+mj-ea"/>
              <a:cs typeface="+mj-cs"/>
            </a:endParaRPr>
          </a:p>
        </p:txBody>
      </p:sp>
    </p:spTree>
    <p:extLst>
      <p:ext uri="{BB962C8B-B14F-4D97-AF65-F5344CB8AC3E}">
        <p14:creationId xmlns:p14="http://schemas.microsoft.com/office/powerpoint/2010/main" val="1685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Πρόθεση ψήφου στο </a:t>
            </a:r>
            <a:r>
              <a:rPr lang="el-GR" sz="2400" dirty="0" err="1"/>
              <a:t>ΚΙΝΑΛ</a:t>
            </a:r>
            <a:r>
              <a:rPr lang="el-GR" sz="2400" dirty="0"/>
              <a:t>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30</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xmlns="" id="{BD18B2E8-70A6-4FDC-8443-6865D98A58A6}"/>
              </a:ext>
            </a:extLst>
          </p:cNvPr>
          <p:cNvGraphicFramePr>
            <a:graphicFrameLocks/>
          </p:cNvGraphicFramePr>
          <p:nvPr>
            <p:extLst>
              <p:ext uri="{D42A27DB-BD31-4B8C-83A1-F6EECF244321}">
                <p14:modId xmlns:p14="http://schemas.microsoft.com/office/powerpoint/2010/main" val="698468424"/>
              </p:ext>
            </p:extLst>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9493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Πρόθεση ψήφου</a:t>
            </a:r>
            <a:br>
              <a:rPr lang="el-GR" sz="2400" dirty="0"/>
            </a:br>
            <a:r>
              <a:rPr lang="el-GR" sz="1400" dirty="0"/>
              <a:t>ανά εντός-εκτός τειχών</a:t>
            </a:r>
            <a:endParaRPr lang="en-US" sz="1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31</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0" name="Table 10">
            <a:extLst>
              <a:ext uri="{FF2B5EF4-FFF2-40B4-BE49-F238E27FC236}">
                <a16:creationId xmlns:a16="http://schemas.microsoft.com/office/drawing/2014/main" xmlns="" id="{6E155921-A696-45D1-86DD-E2CD4A1D146A}"/>
              </a:ext>
            </a:extLst>
          </p:cNvPr>
          <p:cNvGraphicFramePr>
            <a:graphicFrameLocks noGrp="1"/>
          </p:cNvGraphicFramePr>
          <p:nvPr>
            <p:ph sz="half" idx="1"/>
            <p:extLst>
              <p:ext uri="{D42A27DB-BD31-4B8C-83A1-F6EECF244321}">
                <p14:modId xmlns:p14="http://schemas.microsoft.com/office/powerpoint/2010/main" val="3489604396"/>
              </p:ext>
            </p:extLst>
          </p:nvPr>
        </p:nvGraphicFramePr>
        <p:xfrm>
          <a:off x="1775520" y="1556792"/>
          <a:ext cx="6309958" cy="3909201"/>
        </p:xfrm>
        <a:graphic>
          <a:graphicData uri="http://schemas.openxmlformats.org/drawingml/2006/table">
            <a:tbl>
              <a:tblPr firstRow="1" bandRow="1">
                <a:tableStyleId>{00A15C55-8517-42AA-B614-E9B94910E393}</a:tableStyleId>
              </a:tblPr>
              <a:tblGrid>
                <a:gridCol w="2077943">
                  <a:extLst>
                    <a:ext uri="{9D8B030D-6E8A-4147-A177-3AD203B41FA5}">
                      <a16:colId xmlns:a16="http://schemas.microsoft.com/office/drawing/2014/main" xmlns="" val="2187158838"/>
                    </a:ext>
                  </a:extLst>
                </a:gridCol>
                <a:gridCol w="1308077">
                  <a:extLst>
                    <a:ext uri="{9D8B030D-6E8A-4147-A177-3AD203B41FA5}">
                      <a16:colId xmlns:a16="http://schemas.microsoft.com/office/drawing/2014/main" xmlns="" val="3970616242"/>
                    </a:ext>
                  </a:extLst>
                </a:gridCol>
                <a:gridCol w="1461969">
                  <a:extLst>
                    <a:ext uri="{9D8B030D-6E8A-4147-A177-3AD203B41FA5}">
                      <a16:colId xmlns:a16="http://schemas.microsoft.com/office/drawing/2014/main" xmlns="" val="40741316"/>
                    </a:ext>
                  </a:extLst>
                </a:gridCol>
                <a:gridCol w="1461969">
                  <a:extLst>
                    <a:ext uri="{9D8B030D-6E8A-4147-A177-3AD203B41FA5}">
                      <a16:colId xmlns:a16="http://schemas.microsoft.com/office/drawing/2014/main" xmlns="" val="2434541770"/>
                    </a:ext>
                  </a:extLst>
                </a:gridCol>
              </a:tblGrid>
              <a:tr h="324036">
                <a:tc rowSpan="2">
                  <a:txBody>
                    <a:bodyPr/>
                    <a:lstStyle/>
                    <a:p>
                      <a:endParaRPr lang="el-GR" sz="1200" b="1" dirty="0"/>
                    </a:p>
                  </a:txBody>
                  <a:tcPr>
                    <a:solidFill>
                      <a:schemeClr val="accent4">
                        <a:lumMod val="50000"/>
                        <a:alpha val="50000"/>
                      </a:schemeClr>
                    </a:solidFill>
                  </a:tcPr>
                </a:tc>
                <a:tc rowSpan="2">
                  <a:txBody>
                    <a:bodyPr/>
                    <a:lstStyle/>
                    <a:p>
                      <a:pPr algn="ctr"/>
                      <a:r>
                        <a:rPr lang="el-GR" sz="1200" b="1" dirty="0"/>
                        <a:t>Σύνολο</a:t>
                      </a:r>
                    </a:p>
                  </a:txBody>
                  <a:tcPr anchor="b">
                    <a:solidFill>
                      <a:schemeClr val="accent4">
                        <a:lumMod val="50000"/>
                        <a:alpha val="50000"/>
                      </a:schemeClr>
                    </a:solidFill>
                  </a:tcPr>
                </a:tc>
                <a:tc gridSpan="2">
                  <a:txBody>
                    <a:bodyPr/>
                    <a:lstStyle/>
                    <a:p>
                      <a:pPr algn="ctr"/>
                      <a:r>
                        <a:rPr lang="el-GR" sz="1200" b="1" dirty="0"/>
                        <a:t>Εντός-Εκτός τειχών</a:t>
                      </a:r>
                    </a:p>
                  </a:txBody>
                  <a:tcPr anchor="ctr">
                    <a:solidFill>
                      <a:schemeClr val="accent4">
                        <a:lumMod val="50000"/>
                        <a:alpha val="50000"/>
                      </a:schemeClr>
                    </a:solidFill>
                  </a:tcPr>
                </a:tc>
                <a:tc hMerge="1">
                  <a:txBody>
                    <a:bodyPr/>
                    <a:lstStyle/>
                    <a:p>
                      <a:endParaRPr lang="el-GR" dirty="0"/>
                    </a:p>
                  </a:txBody>
                  <a:tcPr>
                    <a:solidFill>
                      <a:schemeClr val="accent4"/>
                    </a:solidFill>
                  </a:tcPr>
                </a:tc>
                <a:extLst>
                  <a:ext uri="{0D108BD9-81ED-4DB2-BD59-A6C34878D82A}">
                    <a16:rowId xmlns:a16="http://schemas.microsoft.com/office/drawing/2014/main" xmlns="" val="960685647"/>
                  </a:ext>
                </a:extLst>
              </a:tr>
              <a:tr h="324036">
                <a:tc vMerge="1">
                  <a:txBody>
                    <a:bodyPr/>
                    <a:lstStyle/>
                    <a:p>
                      <a:endParaRPr lang="el-GR" sz="1200" b="1" dirty="0"/>
                    </a:p>
                  </a:txBody>
                  <a:tcPr anchor="ctr">
                    <a:solidFill>
                      <a:schemeClr val="accent4">
                        <a:lumMod val="50000"/>
                        <a:alpha val="50000"/>
                      </a:schemeClr>
                    </a:solidFill>
                  </a:tcPr>
                </a:tc>
                <a:tc vMerge="1">
                  <a:txBody>
                    <a:bodyPr/>
                    <a:lstStyle/>
                    <a:p>
                      <a:pPr algn="ctr"/>
                      <a:endParaRPr lang="el-GR" sz="1200" b="1" dirty="0"/>
                    </a:p>
                  </a:txBody>
                  <a:tcPr anchor="b">
                    <a:solidFill>
                      <a:schemeClr val="accent4">
                        <a:lumMod val="50000"/>
                        <a:alpha val="50000"/>
                      </a:schemeClr>
                    </a:solidFill>
                  </a:tcPr>
                </a:tc>
                <a:tc>
                  <a:txBody>
                    <a:bodyPr/>
                    <a:lstStyle/>
                    <a:p>
                      <a:pPr algn="ctr" fontAlgn="ctr"/>
                      <a:r>
                        <a:rPr lang="el-GR" sz="1200" b="1" i="0" u="none" strike="noStrike">
                          <a:solidFill>
                            <a:schemeClr val="bg1"/>
                          </a:solidFill>
                          <a:effectLst/>
                          <a:latin typeface="Trebuchet MS" panose="020B0603020202020204" pitchFamily="34" charset="0"/>
                        </a:rPr>
                        <a:t>Μέσα στο κάστρο</a:t>
                      </a:r>
                    </a:p>
                  </a:txBody>
                  <a:tcPr marL="7620" marR="7620" marT="7620" marB="0" anchor="ctr">
                    <a:solidFill>
                      <a:schemeClr val="accent4">
                        <a:lumMod val="50000"/>
                        <a:alpha val="50000"/>
                      </a:schemeClr>
                    </a:solidFill>
                  </a:tcPr>
                </a:tc>
                <a:tc>
                  <a:txBody>
                    <a:bodyPr/>
                    <a:lstStyle/>
                    <a:p>
                      <a:pPr algn="ctr" fontAlgn="ctr"/>
                      <a:r>
                        <a:rPr lang="el-GR" sz="1200" b="1" i="0" u="none" strike="noStrike" dirty="0">
                          <a:solidFill>
                            <a:schemeClr val="bg1"/>
                          </a:solidFill>
                          <a:effectLst/>
                          <a:latin typeface="Trebuchet MS" panose="020B0603020202020204" pitchFamily="34" charset="0"/>
                        </a:rPr>
                        <a:t>Έξω από το κάστρο</a:t>
                      </a:r>
                    </a:p>
                  </a:txBody>
                  <a:tcPr marL="7620" marR="7620" marT="7620" marB="0" anchor="ctr">
                    <a:solidFill>
                      <a:schemeClr val="accent4">
                        <a:lumMod val="50000"/>
                        <a:alpha val="50000"/>
                      </a:schemeClr>
                    </a:solidFill>
                  </a:tcPr>
                </a:tc>
                <a:extLst>
                  <a:ext uri="{0D108BD9-81ED-4DB2-BD59-A6C34878D82A}">
                    <a16:rowId xmlns:a16="http://schemas.microsoft.com/office/drawing/2014/main" xmlns="" val="1408381556"/>
                  </a:ext>
                </a:extLst>
              </a:tr>
              <a:tr h="324036">
                <a:tc>
                  <a:txBody>
                    <a:bodyPr/>
                    <a:lstStyle/>
                    <a:p>
                      <a:pPr algn="r" fontAlgn="ctr"/>
                      <a:r>
                        <a:rPr lang="el-GR" sz="1100" b="1" i="0" u="none" strike="noStrike" dirty="0">
                          <a:solidFill>
                            <a:srgbClr val="000000"/>
                          </a:solidFill>
                          <a:effectLst/>
                          <a:latin typeface="Trebuchet MS" panose="020B0603020202020204" pitchFamily="34" charset="0"/>
                        </a:rPr>
                        <a:t>ΝΔ</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27,0</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39,5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14,8</a:t>
                      </a:r>
                    </a:p>
                  </a:txBody>
                  <a:tcPr marL="7620" marR="7620" marT="7620" marB="0" anchor="ctr"/>
                </a:tc>
                <a:extLst>
                  <a:ext uri="{0D108BD9-81ED-4DB2-BD59-A6C34878D82A}">
                    <a16:rowId xmlns:a16="http://schemas.microsoft.com/office/drawing/2014/main" xmlns="" val="1447255262"/>
                  </a:ext>
                </a:extLst>
              </a:tr>
              <a:tr h="324036">
                <a:tc>
                  <a:txBody>
                    <a:bodyPr/>
                    <a:lstStyle/>
                    <a:p>
                      <a:pPr algn="r" fontAlgn="ctr"/>
                      <a:r>
                        <a:rPr lang="el-GR" sz="1100" b="1" i="0" u="none" strike="noStrike" dirty="0">
                          <a:solidFill>
                            <a:srgbClr val="000000"/>
                          </a:solidFill>
                          <a:effectLst/>
                          <a:latin typeface="Trebuchet MS" panose="020B0603020202020204" pitchFamily="34" charset="0"/>
                        </a:rPr>
                        <a:t>ΣΥΡΙΖΑ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19,4</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16,5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21,8</a:t>
                      </a:r>
                    </a:p>
                  </a:txBody>
                  <a:tcPr marL="7620" marR="7620" marT="7620" marB="0" anchor="ctr"/>
                </a:tc>
                <a:extLst>
                  <a:ext uri="{0D108BD9-81ED-4DB2-BD59-A6C34878D82A}">
                    <a16:rowId xmlns:a16="http://schemas.microsoft.com/office/drawing/2014/main" xmlns="" val="2786464952"/>
                  </a:ext>
                </a:extLst>
              </a:tr>
              <a:tr h="324036">
                <a:tc>
                  <a:txBody>
                    <a:bodyPr/>
                    <a:lstStyle/>
                    <a:p>
                      <a:pPr algn="r" fontAlgn="ctr"/>
                      <a:r>
                        <a:rPr lang="el-GR" sz="1100" b="1" i="0" u="none" strike="noStrike" dirty="0">
                          <a:solidFill>
                            <a:srgbClr val="000000"/>
                          </a:solidFill>
                          <a:effectLst/>
                          <a:latin typeface="Trebuchet MS" panose="020B0603020202020204" pitchFamily="34" charset="0"/>
                        </a:rPr>
                        <a:t>ΚΙΝΑΛ</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13,2</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14,5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12,5</a:t>
                      </a:r>
                    </a:p>
                  </a:txBody>
                  <a:tcPr marL="7620" marR="7620" marT="7620" marB="0" anchor="ctr"/>
                </a:tc>
                <a:extLst>
                  <a:ext uri="{0D108BD9-81ED-4DB2-BD59-A6C34878D82A}">
                    <a16:rowId xmlns:a16="http://schemas.microsoft.com/office/drawing/2014/main" xmlns="" val="1147735304"/>
                  </a:ext>
                </a:extLst>
              </a:tr>
              <a:tr h="324036">
                <a:tc>
                  <a:txBody>
                    <a:bodyPr/>
                    <a:lstStyle/>
                    <a:p>
                      <a:pPr algn="r" fontAlgn="ctr"/>
                      <a:r>
                        <a:rPr lang="el-GR" sz="1100" b="1" i="0" u="none" strike="noStrike" dirty="0">
                          <a:solidFill>
                            <a:srgbClr val="000000"/>
                          </a:solidFill>
                          <a:effectLst/>
                          <a:latin typeface="Trebuchet MS" panose="020B0603020202020204" pitchFamily="34" charset="0"/>
                        </a:rPr>
                        <a:t>ΚΚΕ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5,0</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6,6</a:t>
                      </a:r>
                    </a:p>
                  </a:txBody>
                  <a:tcPr marL="7620" marR="7620" marT="7620" marB="0" anchor="ctr"/>
                </a:tc>
                <a:extLst>
                  <a:ext uri="{0D108BD9-81ED-4DB2-BD59-A6C34878D82A}">
                    <a16:rowId xmlns:a16="http://schemas.microsoft.com/office/drawing/2014/main" xmlns="" val="415670003"/>
                  </a:ext>
                </a:extLst>
              </a:tr>
              <a:tr h="324036">
                <a:tc>
                  <a:txBody>
                    <a:bodyPr/>
                    <a:lstStyle/>
                    <a:p>
                      <a:pPr algn="r" fontAlgn="ctr"/>
                      <a:r>
                        <a:rPr lang="el-GR" sz="1100" b="1" i="0" u="none" strike="noStrike" dirty="0">
                          <a:solidFill>
                            <a:srgbClr val="000000"/>
                          </a:solidFill>
                          <a:effectLst/>
                          <a:latin typeface="Trebuchet MS" panose="020B0603020202020204" pitchFamily="34" charset="0"/>
                        </a:rPr>
                        <a:t>ΕΛΛΗΝΙΚΗ ΛΥΣΗ</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4,7</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3,1</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6,5</a:t>
                      </a:r>
                    </a:p>
                  </a:txBody>
                  <a:tcPr marL="7620" marR="7620" marT="7620" marB="0" anchor="ctr"/>
                </a:tc>
                <a:extLst>
                  <a:ext uri="{0D108BD9-81ED-4DB2-BD59-A6C34878D82A}">
                    <a16:rowId xmlns:a16="http://schemas.microsoft.com/office/drawing/2014/main" xmlns="" val="1318864600"/>
                  </a:ext>
                </a:extLst>
              </a:tr>
              <a:tr h="324036">
                <a:tc>
                  <a:txBody>
                    <a:bodyPr/>
                    <a:lstStyle/>
                    <a:p>
                      <a:pPr algn="r" fontAlgn="ctr"/>
                      <a:r>
                        <a:rPr lang="el-GR" sz="1100" b="1" i="0" u="none" strike="noStrike" dirty="0">
                          <a:solidFill>
                            <a:srgbClr val="000000"/>
                          </a:solidFill>
                          <a:effectLst/>
                          <a:latin typeface="Trebuchet MS" panose="020B0603020202020204" pitchFamily="34" charset="0"/>
                        </a:rPr>
                        <a:t>ΜΕΡΑ 25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4,1</a:t>
                      </a:r>
                    </a:p>
                  </a:txBody>
                  <a:tcPr marL="7620" marR="7620" marT="7620" marB="0" anchor="ctr"/>
                </a:tc>
                <a:extLst>
                  <a:ext uri="{0D108BD9-81ED-4DB2-BD59-A6C34878D82A}">
                    <a16:rowId xmlns:a16="http://schemas.microsoft.com/office/drawing/2014/main" xmlns="" val="760746916"/>
                  </a:ext>
                </a:extLst>
              </a:tr>
              <a:tr h="324036">
                <a:tc>
                  <a:txBody>
                    <a:bodyPr/>
                    <a:lstStyle/>
                    <a:p>
                      <a:pPr algn="r" fontAlgn="ctr"/>
                      <a:r>
                        <a:rPr lang="el-GR" sz="1100" b="1" i="0" u="none" strike="noStrike" dirty="0">
                          <a:solidFill>
                            <a:srgbClr val="000000"/>
                          </a:solidFill>
                          <a:effectLst/>
                          <a:latin typeface="Trebuchet MS" panose="020B0603020202020204" pitchFamily="34" charset="0"/>
                        </a:rPr>
                        <a:t>ΕΛΛΗΝΕΣ ΓΙΑ ΤΗΝ ΠΑΤΡΙΔΑ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1,8</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2,9</a:t>
                      </a:r>
                    </a:p>
                  </a:txBody>
                  <a:tcPr marL="7620" marR="7620" marT="7620" marB="0" anchor="ctr"/>
                </a:tc>
                <a:extLst>
                  <a:ext uri="{0D108BD9-81ED-4DB2-BD59-A6C34878D82A}">
                    <a16:rowId xmlns:a16="http://schemas.microsoft.com/office/drawing/2014/main" xmlns="" val="1391910822"/>
                  </a:ext>
                </a:extLst>
              </a:tr>
              <a:tr h="324036">
                <a:tc>
                  <a:txBody>
                    <a:bodyPr/>
                    <a:lstStyle/>
                    <a:p>
                      <a:pPr algn="r" fontAlgn="ctr"/>
                      <a:r>
                        <a:rPr lang="el-GR" sz="1100" b="1" i="0" u="none" strike="noStrike" dirty="0">
                          <a:solidFill>
                            <a:srgbClr val="000000"/>
                          </a:solidFill>
                          <a:effectLst/>
                          <a:latin typeface="Trebuchet MS"/>
                        </a:rPr>
                        <a:t>ΑΛΛΟ ΚΟΜΜΑ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3,9</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2,1</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5,4</a:t>
                      </a:r>
                    </a:p>
                  </a:txBody>
                  <a:tcPr marL="7620" marR="7620" marT="7620" marB="0" anchor="ctr"/>
                </a:tc>
                <a:extLst>
                  <a:ext uri="{0D108BD9-81ED-4DB2-BD59-A6C34878D82A}">
                    <a16:rowId xmlns:a16="http://schemas.microsoft.com/office/drawing/2014/main" xmlns="" val="1125361566"/>
                  </a:ext>
                </a:extLst>
              </a:tr>
              <a:tr h="324036">
                <a:tc>
                  <a:txBody>
                    <a:bodyPr/>
                    <a:lstStyle/>
                    <a:p>
                      <a:pPr algn="r" fontAlgn="ctr"/>
                      <a:r>
                        <a:rPr lang="el-GR" sz="1100" b="1" i="0" u="none" strike="noStrike" dirty="0">
                          <a:solidFill>
                            <a:srgbClr val="000000"/>
                          </a:solidFill>
                          <a:effectLst/>
                          <a:latin typeface="Trebuchet MS"/>
                        </a:rPr>
                        <a:t>ΑΚΥΡΟ/ΛΕΥΚΟ/</a:t>
                      </a:r>
                    </a:p>
                    <a:p>
                      <a:pPr algn="r" fontAlgn="ctr"/>
                      <a:r>
                        <a:rPr lang="el-GR" sz="1100" b="1" i="0" u="none" strike="noStrike" dirty="0">
                          <a:solidFill>
                            <a:srgbClr val="000000"/>
                          </a:solidFill>
                          <a:effectLst/>
                          <a:latin typeface="Trebuchet MS"/>
                        </a:rPr>
                        <a:t>ΚΑΝΕΝΑ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11,9</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8,2</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15,5</a:t>
                      </a:r>
                    </a:p>
                  </a:txBody>
                  <a:tcPr marL="7620" marR="7620" marT="7620" marB="0" anchor="ctr"/>
                </a:tc>
                <a:extLst>
                  <a:ext uri="{0D108BD9-81ED-4DB2-BD59-A6C34878D82A}">
                    <a16:rowId xmlns:a16="http://schemas.microsoft.com/office/drawing/2014/main" xmlns="" val="948945502"/>
                  </a:ext>
                </a:extLst>
              </a:tr>
              <a:tr h="324036">
                <a:tc>
                  <a:txBody>
                    <a:bodyPr/>
                    <a:lstStyle/>
                    <a:p>
                      <a:pPr algn="r" fontAlgn="ctr"/>
                      <a:r>
                        <a:rPr lang="el-GR" sz="1100" b="1" i="0" u="none" strike="noStrike" dirty="0">
                          <a:solidFill>
                            <a:srgbClr val="000000"/>
                          </a:solidFill>
                          <a:effectLst/>
                          <a:latin typeface="Trebuchet MS"/>
                        </a:rPr>
                        <a:t>ΑΝΑΠΟΦΑΣΙΣΤΟΙ/ΔΑ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9,1</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7,7</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10,1</a:t>
                      </a:r>
                    </a:p>
                  </a:txBody>
                  <a:tcPr marL="7620" marR="7620" marT="7620" marB="0" anchor="ctr"/>
                </a:tc>
                <a:extLst>
                  <a:ext uri="{0D108BD9-81ED-4DB2-BD59-A6C34878D82A}">
                    <a16:rowId xmlns:a16="http://schemas.microsoft.com/office/drawing/2014/main" xmlns="" val="1030168118"/>
                  </a:ext>
                </a:extLst>
              </a:tr>
            </a:tbl>
          </a:graphicData>
        </a:graphic>
      </p:graphicFrame>
      <p:sp>
        <p:nvSpPr>
          <p:cNvPr id="12" name="TextBox 11">
            <a:extLst>
              <a:ext uri="{FF2B5EF4-FFF2-40B4-BE49-F238E27FC236}">
                <a16:creationId xmlns:a16="http://schemas.microsoft.com/office/drawing/2014/main" xmlns="" id="{CAC57F11-B856-458F-8B7D-3C1455D9025D}"/>
              </a:ext>
            </a:extLst>
          </p:cNvPr>
          <p:cNvSpPr txBox="1"/>
          <p:nvPr/>
        </p:nvSpPr>
        <p:spPr>
          <a:xfrm>
            <a:off x="8754848" y="6381328"/>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b="1" dirty="0">
                <a:solidFill>
                  <a:schemeClr val="bg1">
                    <a:lumMod val="50000"/>
                  </a:schemeClr>
                </a:solidFill>
                <a:latin typeface="Trebuchet MS"/>
              </a:rPr>
              <a:t>*  </a:t>
            </a:r>
            <a:r>
              <a:rPr kumimoji="0" lang="el-GR" sz="900" b="1" i="0" u="none" strike="noStrike" kern="1200" cap="none" spc="0" normalizeH="0" baseline="0" noProof="0" dirty="0">
                <a:ln>
                  <a:noFill/>
                </a:ln>
                <a:solidFill>
                  <a:schemeClr val="bg1">
                    <a:lumMod val="50000"/>
                  </a:schemeClr>
                </a:solidFill>
                <a:effectLst/>
                <a:uLnTx/>
                <a:uFillTx/>
                <a:latin typeface="Trebuchet MS"/>
                <a:ea typeface="+mn-ea"/>
                <a:cs typeface="+mn-cs"/>
              </a:rPr>
              <a:t> Ποσοστό &lt;0,</a:t>
            </a:r>
            <a:r>
              <a:rPr kumimoji="0" lang="en-US" sz="900" b="1" i="0" u="none" strike="noStrike" kern="1200" cap="none" spc="0" normalizeH="0" baseline="0" noProof="0" dirty="0">
                <a:ln>
                  <a:noFill/>
                </a:ln>
                <a:solidFill>
                  <a:schemeClr val="bg1">
                    <a:lumMod val="50000"/>
                  </a:schemeClr>
                </a:solidFill>
                <a:effectLst/>
                <a:uLnTx/>
                <a:uFillTx/>
                <a:latin typeface="Trebuchet MS"/>
                <a:ea typeface="+mn-ea"/>
                <a:cs typeface="+mn-cs"/>
              </a:rPr>
              <a:t>1</a:t>
            </a:r>
            <a:r>
              <a:rPr kumimoji="0" lang="el-GR" sz="900" b="1" i="0" u="none" strike="noStrike" kern="1200" cap="none" spc="0" normalizeH="0" baseline="0" noProof="0" dirty="0">
                <a:ln>
                  <a:noFill/>
                </a:ln>
                <a:solidFill>
                  <a:schemeClr val="bg1">
                    <a:lumMod val="50000"/>
                  </a:schemeClr>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bg1">
                    <a:lumMod val="50000"/>
                  </a:schemeClr>
                </a:solidFill>
                <a:effectLst/>
                <a:uLnTx/>
                <a:uFillTx/>
                <a:latin typeface="Trebuchet MS"/>
                <a:ea typeface="+mn-ea"/>
                <a:cs typeface="+mn-cs"/>
              </a:rPr>
              <a:t>**  Βάση μικρότερη των 60 ατόμων</a:t>
            </a:r>
          </a:p>
        </p:txBody>
      </p:sp>
    </p:spTree>
    <p:extLst>
      <p:ext uri="{BB962C8B-B14F-4D97-AF65-F5344CB8AC3E}">
        <p14:creationId xmlns:p14="http://schemas.microsoft.com/office/powerpoint/2010/main" val="30150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a:extLst>
              <a:ext uri="{FF2B5EF4-FFF2-40B4-BE49-F238E27FC236}">
                <a16:creationId xmlns:a16="http://schemas.microsoft.com/office/drawing/2014/main" xmlns="" id="{16509CBA-8802-4E80-A670-BC31BD6CF967}"/>
              </a:ext>
            </a:extLst>
          </p:cNvPr>
          <p:cNvGraphicFramePr>
            <a:graphicFrameLocks noGrp="1"/>
          </p:cNvGraphicFramePr>
          <p:nvPr>
            <p:ph idx="1"/>
          </p:nvPr>
        </p:nvGraphicFramePr>
        <p:xfrm>
          <a:off x="239713" y="1578648"/>
          <a:ext cx="11832951" cy="381689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3">
            <a:extLst>
              <a:ext uri="{FF2B5EF4-FFF2-40B4-BE49-F238E27FC236}">
                <a16:creationId xmlns:a16="http://schemas.microsoft.com/office/drawing/2014/main" xmlns="" id="{FAD9B5F9-4D35-43E0-B0FB-318CFBC36378}"/>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32</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6" name="TextBox 5">
            <a:extLst>
              <a:ext uri="{FF2B5EF4-FFF2-40B4-BE49-F238E27FC236}">
                <a16:creationId xmlns:a16="http://schemas.microsoft.com/office/drawing/2014/main" xmlns="" id="{FB55B144-914E-4C85-8547-1FD2694785C0}"/>
              </a:ext>
            </a:extLst>
          </p:cNvPr>
          <p:cNvSpPr txBox="1"/>
          <p:nvPr/>
        </p:nvSpPr>
        <p:spPr>
          <a:xfrm>
            <a:off x="11676619" y="0"/>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pic>
        <p:nvPicPr>
          <p:cNvPr id="18" name="Picture 13" descr="http://radio-lehovo.gr/wp-content/uploads/2015/02/KKE-logo.gif">
            <a:extLst>
              <a:ext uri="{FF2B5EF4-FFF2-40B4-BE49-F238E27FC236}">
                <a16:creationId xmlns:a16="http://schemas.microsoft.com/office/drawing/2014/main" xmlns="" id="{72313CCC-DE17-4D5F-9240-EDA7A44317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968" y="5518352"/>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xmlns="" id="{2B7EF8ED-A35B-4CEC-91DC-33D875C6F9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271" y="5483423"/>
            <a:ext cx="465857" cy="46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Image result for Î½Î´ Î»Î¿Î³Î¿ÏÏÏÎ¿">
            <a:extLst>
              <a:ext uri="{FF2B5EF4-FFF2-40B4-BE49-F238E27FC236}">
                <a16:creationId xmlns:a16="http://schemas.microsoft.com/office/drawing/2014/main" xmlns="" id="{888EFE5F-0CC3-41CC-AF2E-3B3CE7808945}"/>
              </a:ext>
            </a:extLst>
          </p:cNvPr>
          <p:cNvPicPr/>
          <p:nvPr/>
        </p:nvPicPr>
        <p:blipFill rotWithShape="1">
          <a:blip r:embed="rId6" cstate="print">
            <a:extLst>
              <a:ext uri="{28A0092B-C50C-407E-A947-70E740481C1C}">
                <a14:useLocalDpi xmlns:a14="http://schemas.microsoft.com/office/drawing/2010/main" val="0"/>
              </a:ext>
            </a:extLst>
          </a:blip>
          <a:srcRect l="12673" t="4811" r="13145" b="8581"/>
          <a:stretch/>
        </p:blipFill>
        <p:spPr bwMode="auto">
          <a:xfrm>
            <a:off x="1046163" y="5550121"/>
            <a:ext cx="441325" cy="311785"/>
          </a:xfrm>
          <a:prstGeom prst="rect">
            <a:avLst/>
          </a:prstGeom>
          <a:noFill/>
        </p:spPr>
      </p:pic>
      <p:pic>
        <p:nvPicPr>
          <p:cNvPr id="24" name="Picture 23" descr="https://kinimaallagis.gr/gggg/uploads/2018/08/kinimaallagis-logo-1.png">
            <a:extLst>
              <a:ext uri="{FF2B5EF4-FFF2-40B4-BE49-F238E27FC236}">
                <a16:creationId xmlns:a16="http://schemas.microsoft.com/office/drawing/2014/main" xmlns="" id="{F8742D9F-18F9-4C88-8A38-851A180D8D5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977283" y="5523827"/>
            <a:ext cx="390525" cy="390525"/>
          </a:xfrm>
          <a:prstGeom prst="rect">
            <a:avLst/>
          </a:prstGeom>
          <a:noFill/>
        </p:spPr>
      </p:pic>
      <p:pic>
        <p:nvPicPr>
          <p:cNvPr id="26" name="Picture 2">
            <a:extLst>
              <a:ext uri="{FF2B5EF4-FFF2-40B4-BE49-F238E27FC236}">
                <a16:creationId xmlns:a16="http://schemas.microsoft.com/office/drawing/2014/main" xmlns="" id="{0DB6D773-5FBA-4F6B-B5D5-141157275B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9239" y="5518352"/>
            <a:ext cx="479049" cy="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xmlns="" id="{268ABE4C-94A0-41C6-A245-84C8844C487B}"/>
              </a:ext>
            </a:extLst>
          </p:cNvPr>
          <p:cNvSpPr txBox="1"/>
          <p:nvPr/>
        </p:nvSpPr>
        <p:spPr>
          <a:xfrm>
            <a:off x="10920536" y="5550121"/>
            <a:ext cx="8640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Λοιπά</a:t>
            </a:r>
          </a:p>
        </p:txBody>
      </p:sp>
      <p:pic>
        <p:nvPicPr>
          <p:cNvPr id="43" name="Picture 42" descr="Logo&#10;&#10;Description automatically generated">
            <a:extLst>
              <a:ext uri="{FF2B5EF4-FFF2-40B4-BE49-F238E27FC236}">
                <a16:creationId xmlns:a16="http://schemas.microsoft.com/office/drawing/2014/main" xmlns="" id="{E57068A2-2510-40D4-B635-ECD10229CD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3592" y="5523827"/>
            <a:ext cx="689770" cy="307095"/>
          </a:xfrm>
          <a:prstGeom prst="rect">
            <a:avLst/>
          </a:prstGeom>
        </p:spPr>
      </p:pic>
      <p:sp>
        <p:nvSpPr>
          <p:cNvPr id="44" name="TextBox 6">
            <a:extLst>
              <a:ext uri="{FF2B5EF4-FFF2-40B4-BE49-F238E27FC236}">
                <a16:creationId xmlns:a16="http://schemas.microsoft.com/office/drawing/2014/main" xmlns="" id="{1B99E76B-0B10-45B7-8264-4AAD17519A3D}"/>
              </a:ext>
            </a:extLst>
          </p:cNvPr>
          <p:cNvSpPr txBox="1"/>
          <p:nvPr/>
        </p:nvSpPr>
        <p:spPr>
          <a:xfrm>
            <a:off x="1031503" y="220609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39</a:t>
            </a:r>
            <a:r>
              <a:rPr kumimoji="0" lang="en-US" sz="1200" b="1" i="0" u="none" strike="noStrike" kern="1200" cap="none" spc="0" normalizeH="0" baseline="0" noProof="0" dirty="0">
                <a:ln>
                  <a:noFill/>
                </a:ln>
                <a:solidFill>
                  <a:prstClr val="black"/>
                </a:solidFill>
                <a:effectLst/>
                <a:uLnTx/>
                <a:uFillTx/>
                <a:latin typeface="Trebuchet MS"/>
                <a:ea typeface="+mn-ea"/>
                <a:cs typeface="+mn-cs"/>
              </a:rPr>
              <a:t>,</a:t>
            </a:r>
            <a:r>
              <a:rPr kumimoji="0" lang="el-GR" sz="1200" b="1" i="0" u="none" strike="noStrike" kern="1200" cap="none" spc="0" normalizeH="0" baseline="0" noProof="0" dirty="0">
                <a:ln>
                  <a:noFill/>
                </a:ln>
                <a:solidFill>
                  <a:prstClr val="black"/>
                </a:solidFill>
                <a:effectLst/>
                <a:uLnTx/>
                <a:uFillTx/>
                <a:latin typeface="Trebuchet MS"/>
                <a:ea typeface="+mn-ea"/>
                <a:cs typeface="+mn-cs"/>
              </a:rPr>
              <a:t>9</a:t>
            </a:r>
          </a:p>
        </p:txBody>
      </p:sp>
      <p:sp>
        <p:nvSpPr>
          <p:cNvPr id="50" name="TextBox 6">
            <a:extLst>
              <a:ext uri="{FF2B5EF4-FFF2-40B4-BE49-F238E27FC236}">
                <a16:creationId xmlns:a16="http://schemas.microsoft.com/office/drawing/2014/main" xmlns="" id="{7A4565B7-DCB4-4209-B61E-5D8E753815EC}"/>
              </a:ext>
            </a:extLst>
          </p:cNvPr>
          <p:cNvSpPr txBox="1"/>
          <p:nvPr/>
        </p:nvSpPr>
        <p:spPr>
          <a:xfrm>
            <a:off x="5279975" y="220575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rebuchet MS"/>
                <a:ea typeface="+mn-ea"/>
                <a:cs typeface="+mn-cs"/>
              </a:rPr>
              <a:t>5</a:t>
            </a:r>
            <a:r>
              <a:rPr kumimoji="0" lang="el-GR" sz="1200" b="1" i="0" u="none" strike="noStrike" kern="1200" cap="none" spc="0" normalizeH="0" baseline="0" noProof="0" dirty="0">
                <a:ln>
                  <a:noFill/>
                </a:ln>
                <a:solidFill>
                  <a:prstClr val="black"/>
                </a:solidFill>
                <a:effectLst/>
                <a:uLnTx/>
                <a:uFillTx/>
                <a:latin typeface="Trebuchet MS"/>
                <a:ea typeface="+mn-ea"/>
                <a:cs typeface="+mn-cs"/>
              </a:rPr>
              <a:t>,3</a:t>
            </a:r>
          </a:p>
        </p:txBody>
      </p:sp>
      <p:sp>
        <p:nvSpPr>
          <p:cNvPr id="52" name="TextBox 6">
            <a:extLst>
              <a:ext uri="{FF2B5EF4-FFF2-40B4-BE49-F238E27FC236}">
                <a16:creationId xmlns:a16="http://schemas.microsoft.com/office/drawing/2014/main" xmlns="" id="{0B286BB8-EE3C-429C-9AAF-6C67870AFB3A}"/>
              </a:ext>
            </a:extLst>
          </p:cNvPr>
          <p:cNvSpPr txBox="1"/>
          <p:nvPr/>
        </p:nvSpPr>
        <p:spPr>
          <a:xfrm>
            <a:off x="6744072" y="220575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3,7</a:t>
            </a:r>
          </a:p>
        </p:txBody>
      </p:sp>
      <p:sp>
        <p:nvSpPr>
          <p:cNvPr id="54" name="TextBox 6">
            <a:extLst>
              <a:ext uri="{FF2B5EF4-FFF2-40B4-BE49-F238E27FC236}">
                <a16:creationId xmlns:a16="http://schemas.microsoft.com/office/drawing/2014/main" xmlns="" id="{92082899-E609-4EFB-AB34-9BE9D6B476FD}"/>
              </a:ext>
            </a:extLst>
          </p:cNvPr>
          <p:cNvSpPr txBox="1"/>
          <p:nvPr/>
        </p:nvSpPr>
        <p:spPr>
          <a:xfrm>
            <a:off x="8088287" y="2183327"/>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3</a:t>
            </a:r>
            <a:r>
              <a:rPr kumimoji="0" lang="en-GB" sz="1200" b="1" i="0" u="none" strike="noStrike" kern="1200" cap="none" spc="0" normalizeH="0" baseline="0" noProof="0" dirty="0">
                <a:ln>
                  <a:noFill/>
                </a:ln>
                <a:solidFill>
                  <a:prstClr val="black"/>
                </a:solidFill>
                <a:effectLst/>
                <a:uLnTx/>
                <a:uFillTx/>
                <a:latin typeface="Trebuchet MS"/>
                <a:ea typeface="+mn-ea"/>
                <a:cs typeface="+mn-cs"/>
              </a:rPr>
              <a:t>,</a:t>
            </a:r>
            <a:r>
              <a:rPr kumimoji="0" lang="el-GR" sz="1200" b="1" i="0" u="none" strike="noStrike" kern="1200" cap="none" spc="0" normalizeH="0" baseline="0" noProof="0" dirty="0">
                <a:ln>
                  <a:noFill/>
                </a:ln>
                <a:solidFill>
                  <a:prstClr val="black"/>
                </a:solidFill>
                <a:effectLst/>
                <a:uLnTx/>
                <a:uFillTx/>
                <a:latin typeface="Trebuchet MS"/>
                <a:ea typeface="+mn-ea"/>
                <a:cs typeface="+mn-cs"/>
              </a:rPr>
              <a:t>4</a:t>
            </a:r>
          </a:p>
        </p:txBody>
      </p:sp>
      <p:sp>
        <p:nvSpPr>
          <p:cNvPr id="25" name="TextBox 6">
            <a:extLst>
              <a:ext uri="{FF2B5EF4-FFF2-40B4-BE49-F238E27FC236}">
                <a16:creationId xmlns:a16="http://schemas.microsoft.com/office/drawing/2014/main" xmlns="" id="{C4F387AA-9EB2-4524-828C-E367F31B14C3}"/>
              </a:ext>
            </a:extLst>
          </p:cNvPr>
          <p:cNvSpPr txBox="1"/>
          <p:nvPr/>
        </p:nvSpPr>
        <p:spPr>
          <a:xfrm>
            <a:off x="3839815" y="220486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8</a:t>
            </a:r>
            <a:r>
              <a:rPr kumimoji="0" lang="en-US" sz="1200" b="1" i="0" u="none" strike="noStrike" kern="1200" cap="none" spc="0" normalizeH="0" baseline="0" noProof="0" dirty="0">
                <a:ln>
                  <a:noFill/>
                </a:ln>
                <a:solidFill>
                  <a:prstClr val="black"/>
                </a:solidFill>
                <a:effectLst/>
                <a:uLnTx/>
                <a:uFillTx/>
                <a:latin typeface="Trebuchet MS"/>
                <a:ea typeface="+mn-ea"/>
                <a:cs typeface="+mn-cs"/>
              </a:rPr>
              <a:t>,</a:t>
            </a:r>
            <a:r>
              <a:rPr kumimoji="0" lang="el-GR" sz="1200" b="1" i="0" u="none" strike="noStrike" kern="1200" cap="none" spc="0" normalizeH="0" baseline="0" noProof="0" dirty="0">
                <a:ln>
                  <a:noFill/>
                </a:ln>
                <a:solidFill>
                  <a:prstClr val="black"/>
                </a:solidFill>
                <a:effectLst/>
                <a:uLnTx/>
                <a:uFillTx/>
                <a:latin typeface="Trebuchet MS"/>
                <a:ea typeface="+mn-ea"/>
                <a:cs typeface="+mn-cs"/>
              </a:rPr>
              <a:t>1</a:t>
            </a:r>
          </a:p>
        </p:txBody>
      </p:sp>
      <p:sp>
        <p:nvSpPr>
          <p:cNvPr id="27" name="TextBox 6">
            <a:extLst>
              <a:ext uri="{FF2B5EF4-FFF2-40B4-BE49-F238E27FC236}">
                <a16:creationId xmlns:a16="http://schemas.microsoft.com/office/drawing/2014/main" xmlns="" id="{78476F34-EC0B-427A-8288-D79E532CCE05}"/>
              </a:ext>
            </a:extLst>
          </p:cNvPr>
          <p:cNvSpPr txBox="1"/>
          <p:nvPr/>
        </p:nvSpPr>
        <p:spPr>
          <a:xfrm>
            <a:off x="2471663" y="220486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31,</a:t>
            </a:r>
            <a:r>
              <a:rPr kumimoji="0" lang="el-GR" sz="1200" b="1" i="0" u="none" strike="noStrike" kern="1200" cap="none" spc="0" normalizeH="0" baseline="0" noProof="0" dirty="0">
                <a:ln>
                  <a:noFill/>
                </a:ln>
                <a:solidFill>
                  <a:prstClr val="black"/>
                </a:solidFill>
                <a:effectLst/>
                <a:uLnTx/>
                <a:uFillTx/>
                <a:latin typeface="Trebuchet MS"/>
                <a:ea typeface="+mn-ea"/>
                <a:cs typeface="+mn-cs"/>
              </a:rPr>
              <a:t>5</a:t>
            </a:r>
          </a:p>
        </p:txBody>
      </p:sp>
      <p:sp>
        <p:nvSpPr>
          <p:cNvPr id="4" name="Τίτλος 3">
            <a:extLst>
              <a:ext uri="{FF2B5EF4-FFF2-40B4-BE49-F238E27FC236}">
                <a16:creationId xmlns:a16="http://schemas.microsoft.com/office/drawing/2014/main" xmlns="" id="{DF4879DF-B006-4833-B72A-7E07369C4A1E}"/>
              </a:ext>
            </a:extLst>
          </p:cNvPr>
          <p:cNvSpPr>
            <a:spLocks noGrp="1"/>
          </p:cNvSpPr>
          <p:nvPr>
            <p:ph type="title"/>
          </p:nvPr>
        </p:nvSpPr>
        <p:spPr>
          <a:xfrm>
            <a:off x="119336" y="116632"/>
            <a:ext cx="8352928" cy="1080120"/>
          </a:xfrm>
        </p:spPr>
        <p:txBody>
          <a:bodyPr/>
          <a:lstStyle/>
          <a:p>
            <a:r>
              <a:rPr lang="el-GR" sz="2400" dirty="0"/>
              <a:t>Εκτίμηση ψήφου</a:t>
            </a:r>
          </a:p>
        </p:txBody>
      </p:sp>
      <p:sp>
        <p:nvSpPr>
          <p:cNvPr id="19" name="TextBox 18">
            <a:extLst>
              <a:ext uri="{FF2B5EF4-FFF2-40B4-BE49-F238E27FC236}">
                <a16:creationId xmlns:a16="http://schemas.microsoft.com/office/drawing/2014/main" xmlns="" id="{DBE121F2-86FA-4E9B-B9B3-E07865799D47}"/>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pic>
        <p:nvPicPr>
          <p:cNvPr id="23" name="Picture 22" descr="A picture containing text, sign&#10;&#10;Description automatically generated">
            <a:extLst>
              <a:ext uri="{FF2B5EF4-FFF2-40B4-BE49-F238E27FC236}">
                <a16:creationId xmlns:a16="http://schemas.microsoft.com/office/drawing/2014/main" xmlns="" id="{F93BD1B1-454D-41B7-B34F-8A43ECF051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96400" y="5517232"/>
            <a:ext cx="356941" cy="402154"/>
          </a:xfrm>
          <a:prstGeom prst="rect">
            <a:avLst/>
          </a:prstGeom>
        </p:spPr>
      </p:pic>
    </p:spTree>
    <p:extLst>
      <p:ext uri="{BB962C8B-B14F-4D97-AF65-F5344CB8AC3E}">
        <p14:creationId xmlns:p14="http://schemas.microsoft.com/office/powerpoint/2010/main" val="1968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500"/>
                                        <p:tgtEl>
                                          <p:spTgt spid="4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arn(inVertical)">
                                      <p:cBhvr>
                                        <p:cTn id="25" dur="500"/>
                                        <p:tgtEl>
                                          <p:spTgt spid="5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arn(inVertical)">
                                      <p:cBhvr>
                                        <p:cTn id="28" dur="500"/>
                                        <p:tgtEl>
                                          <p:spTgt spid="5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6" grpId="0"/>
      <p:bldP spid="41" grpId="0"/>
      <p:bldP spid="44" grpId="0" animBg="1"/>
      <p:bldP spid="50" grpId="0" animBg="1"/>
      <p:bldP spid="52" grpId="0" animBg="1"/>
      <p:bldP spid="54" grpId="0" animBg="1"/>
      <p:bldP spid="25"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xmlns="" id="{2BD1E31C-87FC-41FB-BD3E-6057B7E07A24}"/>
              </a:ext>
            </a:extLst>
          </p:cNvPr>
          <p:cNvGraphicFramePr>
            <a:graphicFrameLocks noGrp="1"/>
          </p:cNvGraphicFramePr>
          <p:nvPr>
            <p:ph idx="1"/>
          </p:nvPr>
        </p:nvGraphicFramePr>
        <p:xfrm>
          <a:off x="767408" y="1772816"/>
          <a:ext cx="10633180" cy="3384147"/>
        </p:xfrm>
        <a:graphic>
          <a:graphicData uri="http://schemas.openxmlformats.org/drawingml/2006/table">
            <a:tbl>
              <a:tblPr firstRow="1" bandRow="1">
                <a:tableStyleId>{5FD0F851-EC5A-4D38-B0AD-8093EC10F338}</a:tableStyleId>
              </a:tblPr>
              <a:tblGrid>
                <a:gridCol w="2126636">
                  <a:extLst>
                    <a:ext uri="{9D8B030D-6E8A-4147-A177-3AD203B41FA5}">
                      <a16:colId xmlns:a16="http://schemas.microsoft.com/office/drawing/2014/main" xmlns="" val="2858647625"/>
                    </a:ext>
                  </a:extLst>
                </a:gridCol>
                <a:gridCol w="2126636">
                  <a:extLst>
                    <a:ext uri="{9D8B030D-6E8A-4147-A177-3AD203B41FA5}">
                      <a16:colId xmlns:a16="http://schemas.microsoft.com/office/drawing/2014/main" xmlns="" val="302245472"/>
                    </a:ext>
                  </a:extLst>
                </a:gridCol>
                <a:gridCol w="2126636">
                  <a:extLst>
                    <a:ext uri="{9D8B030D-6E8A-4147-A177-3AD203B41FA5}">
                      <a16:colId xmlns:a16="http://schemas.microsoft.com/office/drawing/2014/main" xmlns="" val="1648183924"/>
                    </a:ext>
                  </a:extLst>
                </a:gridCol>
                <a:gridCol w="2126636">
                  <a:extLst>
                    <a:ext uri="{9D8B030D-6E8A-4147-A177-3AD203B41FA5}">
                      <a16:colId xmlns:a16="http://schemas.microsoft.com/office/drawing/2014/main" xmlns="" val="3303936265"/>
                    </a:ext>
                  </a:extLst>
                </a:gridCol>
                <a:gridCol w="2126636">
                  <a:extLst>
                    <a:ext uri="{9D8B030D-6E8A-4147-A177-3AD203B41FA5}">
                      <a16:colId xmlns:a16="http://schemas.microsoft.com/office/drawing/2014/main" xmlns="" val="864179512"/>
                    </a:ext>
                  </a:extLst>
                </a:gridCol>
              </a:tblGrid>
              <a:tr h="339401">
                <a:tc>
                  <a:txBody>
                    <a:bodyPr/>
                    <a:lstStyle/>
                    <a:p>
                      <a:pPr algn="ctr"/>
                      <a:endParaRPr lang="el-GR" sz="1200" b="1" i="0" u="none" strike="noStrike" kern="1200">
                        <a:solidFill>
                          <a:schemeClr val="accent3"/>
                        </a:solidFill>
                        <a:effectLst/>
                        <a:latin typeface="Trebuchet MS" panose="020B0603020202020204" pitchFamily="34" charset="0"/>
                        <a:ea typeface="+mn-ea"/>
                        <a:cs typeface="+mn-cs"/>
                      </a:endParaRPr>
                    </a:p>
                  </a:txBody>
                  <a:tcPr/>
                </a:tc>
                <a:tc>
                  <a:txBody>
                    <a:bodyPr/>
                    <a:lstStyle/>
                    <a:p>
                      <a:pPr algn="ctr"/>
                      <a:r>
                        <a:rPr lang="el-GR" sz="1200" b="1" i="0" u="none" strike="noStrike" kern="1200" dirty="0">
                          <a:solidFill>
                            <a:schemeClr val="accent5"/>
                          </a:solidFill>
                          <a:effectLst/>
                          <a:latin typeface="Trebuchet MS" panose="020B0603020202020204" pitchFamily="34" charset="0"/>
                          <a:ea typeface="+mn-ea"/>
                          <a:cs typeface="+mn-cs"/>
                        </a:rPr>
                        <a:t>Εκτίμηση</a:t>
                      </a:r>
                    </a:p>
                  </a:txBody>
                  <a:tcPr anchor="ctr"/>
                </a:tc>
                <a:tc>
                  <a:txBody>
                    <a:bodyPr/>
                    <a:lstStyle/>
                    <a:p>
                      <a:pPr algn="ctr" fontAlgn="ctr"/>
                      <a:r>
                        <a:rPr lang="el-GR" sz="1200" b="1" i="0" u="none" strike="noStrike" dirty="0">
                          <a:solidFill>
                            <a:schemeClr val="accent5"/>
                          </a:solidFill>
                          <a:effectLst/>
                          <a:latin typeface="Trebuchet MS" panose="020B0603020202020204" pitchFamily="34" charset="0"/>
                        </a:rPr>
                        <a:t>Σφάλμα</a:t>
                      </a:r>
                    </a:p>
                  </a:txBody>
                  <a:tcPr marL="7620" marR="7620" marT="7620" marB="0" anchor="ctr"/>
                </a:tc>
                <a:tc>
                  <a:txBody>
                    <a:bodyPr/>
                    <a:lstStyle/>
                    <a:p>
                      <a:pPr algn="ctr" fontAlgn="ctr"/>
                      <a:r>
                        <a:rPr lang="el-GR" sz="1200" b="1" i="0" u="none" strike="noStrike" dirty="0">
                          <a:solidFill>
                            <a:schemeClr val="accent5"/>
                          </a:solidFill>
                          <a:effectLst/>
                          <a:latin typeface="Trebuchet MS" panose="020B0603020202020204" pitchFamily="34" charset="0"/>
                        </a:rPr>
                        <a:t>Κάτω όριο</a:t>
                      </a:r>
                    </a:p>
                  </a:txBody>
                  <a:tcPr marL="7620" marR="7620" marT="7620" marB="0" anchor="ctr"/>
                </a:tc>
                <a:tc>
                  <a:txBody>
                    <a:bodyPr/>
                    <a:lstStyle/>
                    <a:p>
                      <a:pPr algn="ctr" fontAlgn="ctr"/>
                      <a:r>
                        <a:rPr lang="el-GR" sz="1200" b="1" i="0" u="none" strike="noStrike" dirty="0">
                          <a:solidFill>
                            <a:schemeClr val="accent5"/>
                          </a:solidFill>
                          <a:effectLst/>
                          <a:latin typeface="Trebuchet MS" panose="020B0603020202020204" pitchFamily="34" charset="0"/>
                        </a:rPr>
                        <a:t>Πάνω όριο</a:t>
                      </a:r>
                    </a:p>
                  </a:txBody>
                  <a:tcPr marL="7620" marR="7620" marT="7620" marB="0" anchor="ctr"/>
                </a:tc>
                <a:extLst>
                  <a:ext uri="{0D108BD9-81ED-4DB2-BD59-A6C34878D82A}">
                    <a16:rowId xmlns:a16="http://schemas.microsoft.com/office/drawing/2014/main" xmlns="" val="1242130017"/>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ΝΕΑ  ΔΗΜΟΚΡΑΤΙΑ</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34,1</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2,6</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31,5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36,7</a:t>
                      </a:r>
                    </a:p>
                  </a:txBody>
                  <a:tcPr marL="7620" marR="7620" marT="7620" marB="0" anchor="ctr"/>
                </a:tc>
                <a:extLst>
                  <a:ext uri="{0D108BD9-81ED-4DB2-BD59-A6C34878D82A}">
                    <a16:rowId xmlns:a16="http://schemas.microsoft.com/office/drawing/2014/main" xmlns="" val="1243905996"/>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ΣΥΡΙΖΑ</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24,6</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22,3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26,9</a:t>
                      </a:r>
                    </a:p>
                  </a:txBody>
                  <a:tcPr marL="7620" marR="7620" marT="7620" marB="0" anchor="ctr"/>
                </a:tc>
                <a:extLst>
                  <a:ext uri="{0D108BD9-81ED-4DB2-BD59-A6C34878D82A}">
                    <a16:rowId xmlns:a16="http://schemas.microsoft.com/office/drawing/2014/main" xmlns="" val="1017732786"/>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ΚΙΝΗΜΑ  ΑΛΛΑΓΗΣ</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16,7</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2,0</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14,7</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18,7</a:t>
                      </a:r>
                    </a:p>
                  </a:txBody>
                  <a:tcPr marL="7620" marR="7620" marT="7620" marB="0" anchor="ctr"/>
                </a:tc>
                <a:extLst>
                  <a:ext uri="{0D108BD9-81ED-4DB2-BD59-A6C34878D82A}">
                    <a16:rowId xmlns:a16="http://schemas.microsoft.com/office/drawing/2014/main" xmlns="" val="2643154286"/>
                  </a:ext>
                </a:extLst>
              </a:tr>
              <a:tr h="339401">
                <a:tc>
                  <a:txBody>
                    <a:bodyPr/>
                    <a:lstStyle/>
                    <a:p>
                      <a:pPr algn="r" fontAlgn="ctr"/>
                      <a:r>
                        <a:rPr lang="el-GR" sz="1200" b="1" i="0" u="none" strike="noStrike" dirty="0" err="1">
                          <a:solidFill>
                            <a:srgbClr val="000000"/>
                          </a:solidFill>
                          <a:effectLst/>
                          <a:latin typeface="Trebuchet MS" panose="020B0603020202020204" pitchFamily="34" charset="0"/>
                        </a:rPr>
                        <a:t>Κ.Κ.Ε</a:t>
                      </a:r>
                      <a:endParaRPr lang="el-GR" sz="1200" b="1"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6,3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5,0</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7,6</a:t>
                      </a:r>
                    </a:p>
                  </a:txBody>
                  <a:tcPr marL="7620" marR="7620" marT="7620" marB="0" anchor="ctr"/>
                </a:tc>
                <a:extLst>
                  <a:ext uri="{0D108BD9-81ED-4DB2-BD59-A6C34878D82A}">
                    <a16:rowId xmlns:a16="http://schemas.microsoft.com/office/drawing/2014/main" xmlns="" val="698572355"/>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ΕΛΛΗΝΙΚΗ  ΛΥΣΗ</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5,9</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4,6</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7,2</a:t>
                      </a:r>
                    </a:p>
                  </a:txBody>
                  <a:tcPr marL="7620" marR="7620" marT="7620" marB="0" anchor="ctr"/>
                </a:tc>
                <a:extLst>
                  <a:ext uri="{0D108BD9-81ED-4DB2-BD59-A6C34878D82A}">
                    <a16:rowId xmlns:a16="http://schemas.microsoft.com/office/drawing/2014/main" xmlns="" val="4098388173"/>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ΜΕΡΑ 25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4,4</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1,1</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3,3</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5,5</a:t>
                      </a:r>
                    </a:p>
                  </a:txBody>
                  <a:tcPr marL="7620" marR="7620" marT="7620" marB="0" anchor="ctr"/>
                </a:tc>
                <a:extLst>
                  <a:ext uri="{0D108BD9-81ED-4DB2-BD59-A6C34878D82A}">
                    <a16:rowId xmlns:a16="http://schemas.microsoft.com/office/drawing/2014/main" xmlns="" val="1862330905"/>
                  </a:ext>
                </a:extLst>
              </a:tr>
              <a:tr h="504170">
                <a:tc>
                  <a:txBody>
                    <a:bodyPr/>
                    <a:lstStyle/>
                    <a:p>
                      <a:pPr algn="r" fontAlgn="ctr"/>
                      <a:r>
                        <a:rPr lang="el-GR" sz="1100" b="1" i="0" u="none" strike="noStrike" dirty="0">
                          <a:solidFill>
                            <a:srgbClr val="000000"/>
                          </a:solidFill>
                          <a:effectLst/>
                          <a:latin typeface="Trebuchet MS" panose="020B0603020202020204" pitchFamily="34" charset="0"/>
                        </a:rPr>
                        <a:t>ΕΛΛΗΝΕΣ ΓΙΑ ΤΗΝ ΠΑΤΡΙΔΑ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2,9</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0,9</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2,0</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3,8</a:t>
                      </a:r>
                    </a:p>
                  </a:txBody>
                  <a:tcPr marL="7620" marR="7620" marT="7620" marB="0" anchor="ctr"/>
                </a:tc>
                <a:extLst>
                  <a:ext uri="{0D108BD9-81ED-4DB2-BD59-A6C34878D82A}">
                    <a16:rowId xmlns:a16="http://schemas.microsoft.com/office/drawing/2014/main" xmlns="" val="1402657181"/>
                  </a:ext>
                </a:extLst>
              </a:tr>
              <a:tr h="504170">
                <a:tc>
                  <a:txBody>
                    <a:bodyPr/>
                    <a:lstStyle/>
                    <a:p>
                      <a:pPr algn="r" fontAlgn="ctr"/>
                      <a:r>
                        <a:rPr lang="el-GR" sz="1200" b="1" i="0" u="none" strike="noStrike" dirty="0">
                          <a:solidFill>
                            <a:srgbClr val="000000"/>
                          </a:solidFill>
                          <a:effectLst/>
                          <a:latin typeface="Trebuchet MS" panose="020B0603020202020204" pitchFamily="34" charset="0"/>
                        </a:rPr>
                        <a:t>ΑΛΛΟ</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5,1</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1,2</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3,9</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6,3</a:t>
                      </a:r>
                    </a:p>
                  </a:txBody>
                  <a:tcPr marL="7620" marR="7620" marT="7620" marB="0" anchor="ctr"/>
                </a:tc>
                <a:extLst>
                  <a:ext uri="{0D108BD9-81ED-4DB2-BD59-A6C34878D82A}">
                    <a16:rowId xmlns:a16="http://schemas.microsoft.com/office/drawing/2014/main" xmlns="" val="2904276192"/>
                  </a:ext>
                </a:extLst>
              </a:tr>
            </a:tbl>
          </a:graphicData>
        </a:graphic>
      </p:graphicFrame>
      <p:sp>
        <p:nvSpPr>
          <p:cNvPr id="3" name="Title 2">
            <a:extLst>
              <a:ext uri="{FF2B5EF4-FFF2-40B4-BE49-F238E27FC236}">
                <a16:creationId xmlns:a16="http://schemas.microsoft.com/office/drawing/2014/main" xmlns="" id="{50214D92-28F5-4CC3-93C1-EC59921DED37}"/>
              </a:ext>
            </a:extLst>
          </p:cNvPr>
          <p:cNvSpPr>
            <a:spLocks noGrp="1"/>
          </p:cNvSpPr>
          <p:nvPr>
            <p:ph type="title"/>
          </p:nvPr>
        </p:nvSpPr>
        <p:spPr/>
        <p:txBody>
          <a:bodyPr/>
          <a:lstStyle/>
          <a:p>
            <a:r>
              <a:rPr lang="el-GR" sz="2400" dirty="0"/>
              <a:t>Εκτίμηση ψήφου</a:t>
            </a:r>
            <a:r>
              <a:rPr lang="el-GR" dirty="0"/>
              <a:t/>
            </a:r>
            <a:br>
              <a:rPr lang="el-GR" dirty="0"/>
            </a:br>
            <a:r>
              <a:rPr lang="el-GR" sz="1600" dirty="0"/>
              <a:t>95% διάστημα εμπιστοσύνης</a:t>
            </a:r>
          </a:p>
        </p:txBody>
      </p:sp>
      <p:sp>
        <p:nvSpPr>
          <p:cNvPr id="6" name="TextBox 5">
            <a:extLst>
              <a:ext uri="{FF2B5EF4-FFF2-40B4-BE49-F238E27FC236}">
                <a16:creationId xmlns:a16="http://schemas.microsoft.com/office/drawing/2014/main" xmlns="" id="{DD9E6B73-E2C0-4002-8B18-6363D9824F7F}"/>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7" name="Slide Number Placeholder 3">
            <a:extLst>
              <a:ext uri="{FF2B5EF4-FFF2-40B4-BE49-F238E27FC236}">
                <a16:creationId xmlns:a16="http://schemas.microsoft.com/office/drawing/2014/main" xmlns="" id="{E5BBCCCF-7FC8-487B-9A7C-CD786419ED12}"/>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33</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Tree>
    <p:extLst>
      <p:ext uri="{BB962C8B-B14F-4D97-AF65-F5344CB8AC3E}">
        <p14:creationId xmlns:p14="http://schemas.microsoft.com/office/powerpoint/2010/main" val="73617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2342853061"/>
              </p:ext>
            </p:extLst>
          </p:nvPr>
        </p:nvGraphicFramePr>
        <p:xfrm>
          <a:off x="1703512" y="1412776"/>
          <a:ext cx="7704858" cy="242004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xmlns="" id="{857568F4-A092-443B-90AC-351D9D3CF62A}"/>
              </a:ext>
            </a:extLst>
          </p:cNvPr>
          <p:cNvSpPr>
            <a:spLocks noGrp="1"/>
          </p:cNvSpPr>
          <p:nvPr>
            <p:ph type="title"/>
          </p:nvPr>
        </p:nvSpPr>
        <p:spPr>
          <a:xfrm>
            <a:off x="119338" y="439737"/>
            <a:ext cx="8832980" cy="360040"/>
          </a:xfrm>
        </p:spPr>
        <p:txBody>
          <a:bodyPr/>
          <a:lstStyle/>
          <a:p>
            <a:r>
              <a:rPr lang="el-GR" dirty="0">
                <a:ea typeface="Times New Roman" panose="02020603050405020304" pitchFamily="18" charset="0"/>
                <a:cs typeface="Times New Roman" panose="02020603050405020304" pitchFamily="18" charset="0"/>
              </a:rPr>
              <a:t>Παράσταση νίκης</a:t>
            </a:r>
            <a:r>
              <a:rPr lang="el-GR" sz="1800" dirty="0">
                <a:ea typeface="Times New Roman" panose="02020603050405020304" pitchFamily="18" charset="0"/>
                <a:cs typeface="Times New Roman" panose="02020603050405020304" pitchFamily="18" charset="0"/>
              </a:rPr>
              <a:t/>
            </a:r>
            <a:br>
              <a:rPr lang="el-GR" sz="1800" dirty="0">
                <a:ea typeface="Times New Roman" panose="02020603050405020304" pitchFamily="18" charset="0"/>
                <a:cs typeface="Times New Roman" panose="02020603050405020304" pitchFamily="18" charset="0"/>
              </a:rPr>
            </a:br>
            <a:r>
              <a:rPr lang="el-GR" sz="1400" i="1" dirty="0">
                <a:ea typeface="Times New Roman" panose="02020603050405020304" pitchFamily="18" charset="0"/>
                <a:cs typeface="Times New Roman" panose="02020603050405020304" pitchFamily="18" charset="0"/>
              </a:rPr>
              <a:t>‘Ανεξάρτητα από το τι θα ψηφίσετε ποιο κόμμα νομίζετε ότι θα έρθει πρώτο στις Βουλευτικές εκλογές;’ (αυθόρμητη αναφορά)</a:t>
            </a:r>
            <a:endParaRPr lang="en-GB" sz="1400" i="1" dirty="0"/>
          </a:p>
        </p:txBody>
      </p:sp>
      <p:sp>
        <p:nvSpPr>
          <p:cNvPr id="15" name="TextBox 14">
            <a:extLst>
              <a:ext uri="{FF2B5EF4-FFF2-40B4-BE49-F238E27FC236}">
                <a16:creationId xmlns:a16="http://schemas.microsoft.com/office/drawing/2014/main" xmlns="" id="{2113C380-A33D-48F4-95A3-80EEC6B2CB52}"/>
              </a:ext>
            </a:extLst>
          </p:cNvPr>
          <p:cNvSpPr txBox="1"/>
          <p:nvPr/>
        </p:nvSpPr>
        <p:spPr>
          <a:xfrm>
            <a:off x="11724623" y="68544"/>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Slide Number Placeholder 3">
            <a:extLst>
              <a:ext uri="{FF2B5EF4-FFF2-40B4-BE49-F238E27FC236}">
                <a16:creationId xmlns:a16="http://schemas.microsoft.com/office/drawing/2014/main" xmlns="" id="{8568C5E4-83E8-405F-9EAB-8A963A4D54AC}"/>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fld id="{DE70D37E-C867-47FE-9F10-9260555C453A}" type="slidenum">
              <a:rPr lang="en-GB" sz="1600" b="1" smtClean="0">
                <a:solidFill>
                  <a:srgbClr val="4E5B6F"/>
                </a:solidFill>
                <a:effectLst>
                  <a:outerShdw blurRad="38100" dist="38100" dir="2700000" algn="tl">
                    <a:srgbClr val="000000">
                      <a:alpha val="43137"/>
                    </a:srgbClr>
                  </a:outerShdw>
                </a:effectLst>
                <a:latin typeface="Trebuchet MS"/>
                <a:ea typeface="+mj-ea"/>
                <a:cs typeface="+mj-cs"/>
              </a:rPr>
              <a:pPr algn="ctr">
                <a:spcBef>
                  <a:spcPct val="0"/>
                </a:spcBef>
                <a:defRPr/>
              </a:pPr>
              <a:t>34</a:t>
            </a:fld>
            <a:endParaRPr lang="en-GB" sz="1600" b="1" dirty="0">
              <a:solidFill>
                <a:srgbClr val="4E5B6F"/>
              </a:solidFill>
              <a:effectLst>
                <a:outerShdw blurRad="38100" dist="38100" dir="2700000" algn="tl">
                  <a:srgbClr val="000000">
                    <a:alpha val="43137"/>
                  </a:srgbClr>
                </a:outerShdw>
              </a:effectLst>
              <a:latin typeface="Trebuchet MS"/>
              <a:ea typeface="+mj-ea"/>
              <a:cs typeface="+mj-cs"/>
            </a:endParaRPr>
          </a:p>
        </p:txBody>
      </p:sp>
      <p:sp>
        <p:nvSpPr>
          <p:cNvPr id="12" name="TextBox 11">
            <a:extLst>
              <a:ext uri="{FF2B5EF4-FFF2-40B4-BE49-F238E27FC236}">
                <a16:creationId xmlns:a16="http://schemas.microsoft.com/office/drawing/2014/main" xmlns="" id="{4840DEF9-F339-4B24-9541-B045EDA31615}"/>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1" name="Content Placeholder 8">
            <a:extLst>
              <a:ext uri="{FF2B5EF4-FFF2-40B4-BE49-F238E27FC236}">
                <a16:creationId xmlns:a16="http://schemas.microsoft.com/office/drawing/2014/main" xmlns="" id="{F8CCB4F0-5846-411C-85DE-6352ED75CE89}"/>
              </a:ext>
            </a:extLst>
          </p:cNvPr>
          <p:cNvGraphicFramePr>
            <a:graphicFrameLocks/>
          </p:cNvGraphicFramePr>
          <p:nvPr>
            <p:extLst>
              <p:ext uri="{D42A27DB-BD31-4B8C-83A1-F6EECF244321}">
                <p14:modId xmlns:p14="http://schemas.microsoft.com/office/powerpoint/2010/main" val="1682897774"/>
              </p:ext>
            </p:extLst>
          </p:nvPr>
        </p:nvGraphicFramePr>
        <p:xfrm>
          <a:off x="1703512" y="4005065"/>
          <a:ext cx="7704858" cy="21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26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Όρια εκλογικής επιρροής</a:t>
            </a:r>
            <a:r>
              <a:rPr lang="el-GR" sz="4000" dirty="0"/>
              <a:t/>
            </a:r>
            <a:br>
              <a:rPr lang="el-GR" sz="4000" dirty="0"/>
            </a:br>
            <a:r>
              <a:rPr lang="el-GR" sz="1400" i="1" dirty="0"/>
              <a:t>‘Θα σας διαβάσω τώρα ορισμένα κόμματα και θα ήθελα να μου πείτε για κάθε ένα από αυτά αν θα μπορούσατε να το ψηφίσετε ή δεν θα το ψηφίζατε σε καμία περίπτωση;’</a:t>
            </a:r>
            <a:endParaRPr lang="el-GR" sz="1400" dirty="0"/>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14">
            <a:extLst>
              <a:ext uri="{FF2B5EF4-FFF2-40B4-BE49-F238E27FC236}">
                <a16:creationId xmlns:a16="http://schemas.microsoft.com/office/drawing/2014/main" xmlns="" id="{0C33F8BA-2673-4E52-B6C4-F61F5267D432}"/>
              </a:ext>
            </a:extLst>
          </p:cNvPr>
          <p:cNvGraphicFramePr>
            <a:graphicFrameLocks/>
          </p:cNvGraphicFramePr>
          <p:nvPr>
            <p:extLst>
              <p:ext uri="{D42A27DB-BD31-4B8C-83A1-F6EECF244321}">
                <p14:modId xmlns:p14="http://schemas.microsoft.com/office/powerpoint/2010/main" val="2525517415"/>
              </p:ext>
            </p:extLst>
          </p:nvPr>
        </p:nvGraphicFramePr>
        <p:xfrm>
          <a:off x="7104110" y="2276872"/>
          <a:ext cx="4801203" cy="3024336"/>
        </p:xfrm>
        <a:graphic>
          <a:graphicData uri="http://schemas.openxmlformats.org/drawingml/2006/table">
            <a:tbl>
              <a:tblPr firstRow="1" bandRow="1">
                <a:tableStyleId>{5FD0F851-EC5A-4D38-B0AD-8093EC10F338}</a:tableStyleId>
              </a:tblPr>
              <a:tblGrid>
                <a:gridCol w="1163928">
                  <a:extLst>
                    <a:ext uri="{9D8B030D-6E8A-4147-A177-3AD203B41FA5}">
                      <a16:colId xmlns:a16="http://schemas.microsoft.com/office/drawing/2014/main" xmlns="" val="2339832800"/>
                    </a:ext>
                  </a:extLst>
                </a:gridCol>
                <a:gridCol w="727455">
                  <a:extLst>
                    <a:ext uri="{9D8B030D-6E8A-4147-A177-3AD203B41FA5}">
                      <a16:colId xmlns:a16="http://schemas.microsoft.com/office/drawing/2014/main" xmlns="" val="1113744901"/>
                    </a:ext>
                  </a:extLst>
                </a:gridCol>
                <a:gridCol w="727455">
                  <a:extLst>
                    <a:ext uri="{9D8B030D-6E8A-4147-A177-3AD203B41FA5}">
                      <a16:colId xmlns:a16="http://schemas.microsoft.com/office/drawing/2014/main" xmlns="" val="893135441"/>
                    </a:ext>
                  </a:extLst>
                </a:gridCol>
                <a:gridCol w="727455">
                  <a:extLst>
                    <a:ext uri="{9D8B030D-6E8A-4147-A177-3AD203B41FA5}">
                      <a16:colId xmlns:a16="http://schemas.microsoft.com/office/drawing/2014/main" xmlns="" val="1453128879"/>
                    </a:ext>
                  </a:extLst>
                </a:gridCol>
                <a:gridCol w="727455">
                  <a:extLst>
                    <a:ext uri="{9D8B030D-6E8A-4147-A177-3AD203B41FA5}">
                      <a16:colId xmlns:a16="http://schemas.microsoft.com/office/drawing/2014/main" xmlns="" val="2234787824"/>
                    </a:ext>
                  </a:extLst>
                </a:gridCol>
                <a:gridCol w="727455">
                  <a:extLst>
                    <a:ext uri="{9D8B030D-6E8A-4147-A177-3AD203B41FA5}">
                      <a16:colId xmlns:a16="http://schemas.microsoft.com/office/drawing/2014/main" xmlns="" val="653306302"/>
                    </a:ext>
                  </a:extLst>
                </a:gridCol>
              </a:tblGrid>
              <a:tr h="568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9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Νοε-21</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Δεκ-21</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Ιαν-22</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Φεβ-22</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Μαρ-22</a:t>
                      </a:r>
                      <a:endParaRPr lang="en-US" sz="1100" dirty="0"/>
                    </a:p>
                  </a:txBody>
                  <a:tcPr anchor="ctr"/>
                </a:tc>
                <a:extLst>
                  <a:ext uri="{0D108BD9-81ED-4DB2-BD59-A6C34878D82A}">
                    <a16:rowId xmlns:a16="http://schemas.microsoft.com/office/drawing/2014/main" xmlns="" val="1963041045"/>
                  </a:ext>
                </a:extLst>
              </a:tr>
              <a:tr h="419746">
                <a:tc>
                  <a:txBody>
                    <a:bodyPr/>
                    <a:lstStyle/>
                    <a:p>
                      <a:pPr algn="r" fontAlgn="ctr"/>
                      <a:r>
                        <a:rPr lang="el-GR" sz="1000" b="1" i="0" u="none" strike="noStrike" dirty="0">
                          <a:solidFill>
                            <a:srgbClr val="000000"/>
                          </a:solidFill>
                          <a:effectLst/>
                          <a:latin typeface="Trebuchet MS"/>
                        </a:rPr>
                        <a:t>ΚΙΝΗΜΑ ΑΛΛΑΓΗΣ</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46</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46</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49</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48</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44</a:t>
                      </a:r>
                    </a:p>
                  </a:txBody>
                  <a:tcPr marL="7620" marR="7620" marT="7620" marB="0" anchor="ctr"/>
                </a:tc>
                <a:extLst>
                  <a:ext uri="{0D108BD9-81ED-4DB2-BD59-A6C34878D82A}">
                    <a16:rowId xmlns:a16="http://schemas.microsoft.com/office/drawing/2014/main" xmlns="" val="1564368011"/>
                  </a:ext>
                </a:extLst>
              </a:tr>
              <a:tr h="419746">
                <a:tc>
                  <a:txBody>
                    <a:bodyPr/>
                    <a:lstStyle/>
                    <a:p>
                      <a:pPr algn="r" fontAlgn="ctr"/>
                      <a:r>
                        <a:rPr lang="el-GR" sz="1000" b="1" u="none" strike="noStrike" dirty="0">
                          <a:effectLst/>
                        </a:rPr>
                        <a:t>ΝΔ</a:t>
                      </a:r>
                      <a:endParaRPr lang="el-GR" sz="1000" b="1" i="0" u="none" strike="noStrike" dirty="0">
                        <a:solidFill>
                          <a:srgbClr val="000000"/>
                        </a:solidFill>
                        <a:effectLst/>
                        <a:latin typeface="Trebuchet MS"/>
                      </a:endParaRP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49</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47</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46</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44</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43</a:t>
                      </a:r>
                    </a:p>
                  </a:txBody>
                  <a:tcPr marL="7620" marR="7620" marT="7620" marB="0" anchor="ctr"/>
                </a:tc>
                <a:extLst>
                  <a:ext uri="{0D108BD9-81ED-4DB2-BD59-A6C34878D82A}">
                    <a16:rowId xmlns:a16="http://schemas.microsoft.com/office/drawing/2014/main" xmlns="" val="512638951"/>
                  </a:ext>
                </a:extLst>
              </a:tr>
              <a:tr h="419746">
                <a:tc>
                  <a:txBody>
                    <a:bodyPr/>
                    <a:lstStyle/>
                    <a:p>
                      <a:pPr algn="r" fontAlgn="ctr"/>
                      <a:r>
                        <a:rPr lang="el-GR" sz="1000" b="1" u="none" strike="noStrike" dirty="0">
                          <a:effectLst/>
                        </a:rPr>
                        <a:t>ΣΥΡΙΖΑ</a:t>
                      </a:r>
                      <a:endParaRPr lang="el-GR" sz="1000" b="1" i="0" u="none" strike="noStrike" dirty="0">
                        <a:solidFill>
                          <a:srgbClr val="000000"/>
                        </a:solidFill>
                        <a:effectLst/>
                        <a:latin typeface="Trebuchet MS"/>
                      </a:endParaRP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36</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35</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35</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36</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36</a:t>
                      </a:r>
                    </a:p>
                  </a:txBody>
                  <a:tcPr marL="7620" marR="7620" marT="7620" marB="0" anchor="ctr"/>
                </a:tc>
                <a:extLst>
                  <a:ext uri="{0D108BD9-81ED-4DB2-BD59-A6C34878D82A}">
                    <a16:rowId xmlns:a16="http://schemas.microsoft.com/office/drawing/2014/main" xmlns="" val="4159999563"/>
                  </a:ext>
                </a:extLst>
              </a:tr>
              <a:tr h="419746">
                <a:tc>
                  <a:txBody>
                    <a:bodyPr/>
                    <a:lstStyle/>
                    <a:p>
                      <a:pPr algn="r" fontAlgn="ctr"/>
                      <a:r>
                        <a:rPr lang="el-GR" sz="1000" b="1" u="none" strike="noStrike" dirty="0">
                          <a:effectLst/>
                        </a:rPr>
                        <a:t>ΚΚΕ</a:t>
                      </a:r>
                      <a:endParaRPr lang="el-GR" sz="1000" b="1" i="0" u="none" strike="noStrike" dirty="0">
                        <a:solidFill>
                          <a:srgbClr val="000000"/>
                        </a:solidFill>
                        <a:effectLst/>
                        <a:latin typeface="Trebuchet MS"/>
                      </a:endParaRP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23</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24</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19</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24</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21</a:t>
                      </a:r>
                    </a:p>
                  </a:txBody>
                  <a:tcPr marL="7620" marR="7620" marT="7620" marB="0" anchor="ctr"/>
                </a:tc>
                <a:extLst>
                  <a:ext uri="{0D108BD9-81ED-4DB2-BD59-A6C34878D82A}">
                    <a16:rowId xmlns:a16="http://schemas.microsoft.com/office/drawing/2014/main" xmlns="" val="1576868857"/>
                  </a:ext>
                </a:extLst>
              </a:tr>
              <a:tr h="419746">
                <a:tc>
                  <a:txBody>
                    <a:bodyPr/>
                    <a:lstStyle/>
                    <a:p>
                      <a:pPr algn="r" fontAlgn="ctr"/>
                      <a:r>
                        <a:rPr lang="el-GR" sz="1000" b="1" i="0" u="none" strike="noStrike" dirty="0">
                          <a:solidFill>
                            <a:srgbClr val="000000"/>
                          </a:solidFill>
                          <a:effectLst/>
                          <a:latin typeface="Trebuchet MS"/>
                        </a:rPr>
                        <a:t>ΜΕΡΑ 25</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23</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22</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21</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21</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20</a:t>
                      </a:r>
                    </a:p>
                  </a:txBody>
                  <a:tcPr marL="7620" marR="7620" marT="7620" marB="0" anchor="ctr"/>
                </a:tc>
                <a:extLst>
                  <a:ext uri="{0D108BD9-81ED-4DB2-BD59-A6C34878D82A}">
                    <a16:rowId xmlns:a16="http://schemas.microsoft.com/office/drawing/2014/main" xmlns="" val="519205574"/>
                  </a:ext>
                </a:extLst>
              </a:tr>
              <a:tr h="356753">
                <a:tc>
                  <a:txBody>
                    <a:bodyPr/>
                    <a:lstStyle/>
                    <a:p>
                      <a:pPr algn="r" fontAlgn="ctr"/>
                      <a:r>
                        <a:rPr lang="el-GR" sz="1000" b="1" i="0" u="none" strike="noStrike" dirty="0">
                          <a:solidFill>
                            <a:srgbClr val="000000"/>
                          </a:solidFill>
                          <a:effectLst/>
                          <a:latin typeface="Trebuchet MS"/>
                        </a:rPr>
                        <a:t>ΕΛΛΗΝΙΚΗ ΛΥΣΗ</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16</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15</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15</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18</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18</a:t>
                      </a:r>
                    </a:p>
                  </a:txBody>
                  <a:tcPr marL="7620" marR="7620" marT="7620" marB="0" anchor="ctr"/>
                </a:tc>
                <a:extLst>
                  <a:ext uri="{0D108BD9-81ED-4DB2-BD59-A6C34878D82A}">
                    <a16:rowId xmlns:a16="http://schemas.microsoft.com/office/drawing/2014/main" xmlns="" val="2760832034"/>
                  </a:ext>
                </a:extLst>
              </a:tr>
            </a:tbl>
          </a:graphicData>
        </a:graphic>
      </p:graphicFrame>
      <p:graphicFrame>
        <p:nvGraphicFramePr>
          <p:cNvPr id="10" name="Content Placeholder 10">
            <a:extLst>
              <a:ext uri="{FF2B5EF4-FFF2-40B4-BE49-F238E27FC236}">
                <a16:creationId xmlns:a16="http://schemas.microsoft.com/office/drawing/2014/main" xmlns="" id="{692EE9D7-010D-4728-A357-6C2E30CE8C2B}"/>
              </a:ext>
            </a:extLst>
          </p:cNvPr>
          <p:cNvGraphicFramePr>
            <a:graphicFrameLocks noGrp="1"/>
          </p:cNvGraphicFramePr>
          <p:nvPr>
            <p:ph idx="1"/>
            <p:extLst>
              <p:ext uri="{D42A27DB-BD31-4B8C-83A1-F6EECF244321}">
                <p14:modId xmlns:p14="http://schemas.microsoft.com/office/powerpoint/2010/main" val="2124855005"/>
              </p:ext>
            </p:extLst>
          </p:nvPr>
        </p:nvGraphicFramePr>
        <p:xfrm>
          <a:off x="286688" y="1684574"/>
          <a:ext cx="6529391" cy="4408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242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Όρια εκλογικής επιρροής ΝΔ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36</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xmlns=""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3624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Όρια εκλογικής επιρροής ΣΥΡΙΖΑ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37</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xmlns=""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3722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Όρια εκλογικής επιρροής ΚΙΝΑΛ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38</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xmlns=""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2284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xmlns="" id="{0F84D0A0-6466-4A38-BD4C-E56D7516A319}"/>
              </a:ext>
            </a:extLst>
          </p:cNvPr>
          <p:cNvGraphicFramePr>
            <a:graphicFrameLocks noGrp="1"/>
          </p:cNvGraphicFramePr>
          <p:nvPr>
            <p:ph idx="1"/>
            <p:extLst>
              <p:ext uri="{D42A27DB-BD31-4B8C-83A1-F6EECF244321}">
                <p14:modId xmlns:p14="http://schemas.microsoft.com/office/powerpoint/2010/main" val="4253070885"/>
              </p:ext>
            </p:extLst>
          </p:nvPr>
        </p:nvGraphicFramePr>
        <p:xfrm>
          <a:off x="263352" y="1628800"/>
          <a:ext cx="4752527"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Καταλληλότερος Πρωθυπουργός</a:t>
            </a:r>
            <a:r>
              <a:rPr lang="el-GR" sz="3600" dirty="0"/>
              <a:t/>
            </a:r>
            <a:br>
              <a:rPr lang="el-GR" sz="3600" dirty="0"/>
            </a:br>
            <a:r>
              <a:rPr lang="el-GR" sz="1400" i="1" dirty="0"/>
              <a:t>‘Μεταξύ των πολιτικών αρχηγών ποια/</a:t>
            </a:r>
            <a:r>
              <a:rPr lang="el-GR" sz="1400" i="1" dirty="0" err="1"/>
              <a:t>ος</a:t>
            </a:r>
            <a:r>
              <a:rPr lang="el-GR" sz="1400" i="1" dirty="0"/>
              <a:t> νομίζετε ότι είναι καταλληλότερη/</a:t>
            </a:r>
            <a:r>
              <a:rPr lang="el-GR" sz="1400" i="1" dirty="0" err="1"/>
              <a:t>ος</a:t>
            </a:r>
            <a:r>
              <a:rPr lang="el-GR" sz="1400" i="1" dirty="0"/>
              <a:t> για πρωθυπουργός της χώρας;’ </a:t>
            </a:r>
            <a:br>
              <a:rPr lang="el-GR" sz="1400" i="1" dirty="0"/>
            </a:br>
            <a:r>
              <a:rPr lang="el-GR" sz="1400" u="sng" dirty="0"/>
              <a:t>αυθόρμητα</a:t>
            </a:r>
            <a:endParaRPr lang="el-GR" sz="1400" dirty="0"/>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39</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xmlns="" id="{BE889ACB-1717-4972-A337-EB5FE8C58CDF}"/>
              </a:ext>
            </a:extLst>
          </p:cNvPr>
          <p:cNvGraphicFramePr>
            <a:graphicFrameLocks/>
          </p:cNvGraphicFramePr>
          <p:nvPr>
            <p:extLst>
              <p:ext uri="{D42A27DB-BD31-4B8C-83A1-F6EECF244321}">
                <p14:modId xmlns:p14="http://schemas.microsoft.com/office/powerpoint/2010/main" val="2336924968"/>
              </p:ext>
            </p:extLst>
          </p:nvPr>
        </p:nvGraphicFramePr>
        <p:xfrm>
          <a:off x="5519936" y="1988840"/>
          <a:ext cx="6083572" cy="30415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394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t>1. Γενικό κλίμα</a:t>
            </a:r>
            <a:endParaRPr lang="en-GB" dirty="0"/>
          </a:p>
        </p:txBody>
      </p:sp>
    </p:spTree>
    <p:extLst>
      <p:ext uri="{BB962C8B-B14F-4D97-AF65-F5344CB8AC3E}">
        <p14:creationId xmlns:p14="http://schemas.microsoft.com/office/powerpoint/2010/main" val="4392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368" y="908720"/>
            <a:ext cx="4032448" cy="648072"/>
          </a:xfrm>
          <a:noFill/>
          <a:ln>
            <a:noFill/>
          </a:ln>
          <a:effectLst/>
        </p:spPr>
        <p:style>
          <a:lnRef idx="1">
            <a:schemeClr val="accent2"/>
          </a:lnRef>
          <a:fillRef idx="3">
            <a:schemeClr val="accent2"/>
          </a:fillRef>
          <a:effectRef idx="2">
            <a:schemeClr val="accent2"/>
          </a:effectRef>
          <a:fontRef idx="minor">
            <a:schemeClr val="lt1"/>
          </a:fontRef>
        </p:style>
        <p:txBody>
          <a:bodyPr anchor="t">
            <a:normAutofit/>
          </a:bodyPr>
          <a:lstStyle/>
          <a:p>
            <a:r>
              <a:rPr lang="el-GR" sz="2200" dirty="0">
                <a:solidFill>
                  <a:schemeClr val="accent4">
                    <a:lumMod val="75000"/>
                  </a:schemeClr>
                </a:solidFill>
                <a:effectLst>
                  <a:innerShdw blurRad="63500" dist="50800" dir="10800000">
                    <a:prstClr val="black">
                      <a:alpha val="50000"/>
                    </a:prstClr>
                  </a:innerShdw>
                </a:effectLst>
              </a:rPr>
              <a:t>συνδρομητική έρευνα</a:t>
            </a:r>
            <a:endParaRPr lang="en-GB" sz="2200" dirty="0">
              <a:solidFill>
                <a:schemeClr val="accent4">
                  <a:lumMod val="75000"/>
                </a:schemeClr>
              </a:solidFill>
              <a:effectLst>
                <a:innerShdw blurRad="63500" dist="50800" dir="10800000">
                  <a:prstClr val="black">
                    <a:alpha val="50000"/>
                  </a:prstClr>
                </a:innerShdw>
              </a:effectLst>
            </a:endParaRPr>
          </a:p>
        </p:txBody>
      </p:sp>
      <p:sp>
        <p:nvSpPr>
          <p:cNvPr id="3" name="Subtitle 2"/>
          <p:cNvSpPr>
            <a:spLocks noGrp="1"/>
          </p:cNvSpPr>
          <p:nvPr>
            <p:ph type="subTitle" idx="1"/>
          </p:nvPr>
        </p:nvSpPr>
        <p:spPr>
          <a:xfrm>
            <a:off x="8976320" y="836712"/>
            <a:ext cx="3056384" cy="622920"/>
          </a:xfrm>
          <a:noFill/>
          <a:ln>
            <a:noFill/>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a:bodyPr>
          <a:lstStyle/>
          <a:p>
            <a:pPr algn="r">
              <a:spcBef>
                <a:spcPct val="0"/>
              </a:spcBef>
            </a:pPr>
            <a:r>
              <a:rPr lang="el-GR" sz="2200" spc="100" dirty="0">
                <a:solidFill>
                  <a:schemeClr val="accent4">
                    <a:lumMod val="75000"/>
                  </a:schemeClr>
                </a:solidFill>
                <a:effectLst>
                  <a:innerShdw blurRad="63500" dist="50800" dir="10800000">
                    <a:prstClr val="black">
                      <a:alpha val="50000"/>
                    </a:prstClr>
                  </a:innerShdw>
                </a:effectLst>
              </a:rPr>
              <a:t>Μάρτιος 2022</a:t>
            </a:r>
            <a:endParaRPr lang="en-GB" sz="2200" spc="100" dirty="0">
              <a:solidFill>
                <a:schemeClr val="accent4">
                  <a:lumMod val="75000"/>
                </a:schemeClr>
              </a:solidFill>
              <a:effectLst>
                <a:innerShdw blurRad="63500" dist="50800" dir="10800000">
                  <a:prstClr val="black">
                    <a:alpha val="50000"/>
                  </a:prstClr>
                </a:innerShdw>
              </a:effectLst>
            </a:endParaRPr>
          </a:p>
        </p:txBody>
      </p:sp>
      <p:sp>
        <p:nvSpPr>
          <p:cNvPr id="4" name="TextBox 3">
            <a:extLst>
              <a:ext uri="{FF2B5EF4-FFF2-40B4-BE49-F238E27FC236}">
                <a16:creationId xmlns:a16="http://schemas.microsoft.com/office/drawing/2014/main" xmlns="" id="{77DFDB18-7E26-43C2-9BEA-35851D46E2B0}"/>
              </a:ext>
            </a:extLst>
          </p:cNvPr>
          <p:cNvSpPr txBox="1"/>
          <p:nvPr/>
        </p:nvSpPr>
        <p:spPr>
          <a:xfrm>
            <a:off x="119336" y="6195774"/>
            <a:ext cx="2880320" cy="369332"/>
          </a:xfrm>
          <a:prstGeom prst="rect">
            <a:avLst/>
          </a:prstGeom>
          <a:noFill/>
        </p:spPr>
        <p:txBody>
          <a:bodyPr wrap="square" rtlCol="0">
            <a:spAutoFit/>
          </a:bodyPr>
          <a:lstStyle/>
          <a:p>
            <a:r>
              <a:rPr lang="el-GR" dirty="0">
                <a:solidFill>
                  <a:srgbClr val="FF0000"/>
                </a:solidFill>
                <a:effectLst>
                  <a:outerShdw blurRad="38100" dist="38100" dir="2700000" algn="tl">
                    <a:srgbClr val="000000">
                      <a:alpha val="43137"/>
                    </a:srgbClr>
                  </a:outerShdw>
                </a:effectLst>
              </a:rPr>
              <a:t>Συντάχθηκε για το </a:t>
            </a:r>
            <a:r>
              <a:rPr lang="en-US" dirty="0">
                <a:solidFill>
                  <a:srgbClr val="FF0000"/>
                </a:solidFill>
                <a:effectLst>
                  <a:outerShdw blurRad="38100" dist="38100" dir="2700000" algn="tl">
                    <a:srgbClr val="000000">
                      <a:alpha val="43137"/>
                    </a:srgbClr>
                  </a:outerShdw>
                </a:effectLst>
              </a:rPr>
              <a:t>MEGA</a:t>
            </a:r>
            <a:endParaRPr lang="el-G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888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Η πορεία της χώρας</a:t>
            </a:r>
            <a:r>
              <a:rPr lang="el-GR" sz="2800" dirty="0"/>
              <a:t/>
            </a:r>
            <a:br>
              <a:rPr lang="el-GR" sz="2800" dirty="0"/>
            </a:br>
            <a:r>
              <a:rPr lang="el-GR" sz="1400" i="1" dirty="0"/>
              <a:t>‘Κατά τη γνώμη σας η χώρα μας αυτή την περίοδο κινείται προς τη σωστή ή προς τη λάθος κατεύθυνση;’</a:t>
            </a:r>
            <a:endParaRPr lang="en-US" sz="1400" i="1" dirty="0">
              <a:latin typeface="+mn-lt"/>
            </a:endParaRPr>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1696181881"/>
              </p:ext>
            </p:extLst>
          </p:nvPr>
        </p:nvGraphicFramePr>
        <p:xfrm>
          <a:off x="1703512" y="1334233"/>
          <a:ext cx="8214455" cy="245480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1"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2520817475"/>
              </p:ext>
            </p:extLst>
          </p:nvPr>
        </p:nvGraphicFramePr>
        <p:xfrm>
          <a:off x="1688366" y="3933056"/>
          <a:ext cx="8229601"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576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Προσωπική κατάσταση σε σχέση με ένα χρόνο πριν</a:t>
            </a:r>
            <a:r>
              <a:rPr lang="el-GR" sz="2800" dirty="0"/>
              <a:t/>
            </a:r>
            <a:br>
              <a:rPr lang="el-GR" sz="2800" dirty="0"/>
            </a:br>
            <a:r>
              <a:rPr lang="el-GR" sz="1400" i="1" dirty="0"/>
              <a:t>‘Εσείς προσωπικά σε σύγκριση με ένα χρόνο πριν, θα λέγατε ότι είστε σε καλύτερη, στην ίδια ή σε χειρότερη θέση;’</a:t>
            </a:r>
            <a:endParaRPr lang="en-US" sz="1400"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4099666433"/>
              </p:ext>
            </p:extLst>
          </p:nvPr>
        </p:nvGraphicFramePr>
        <p:xfrm>
          <a:off x="1415479" y="1412776"/>
          <a:ext cx="8352929" cy="226969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4102366791"/>
              </p:ext>
            </p:extLst>
          </p:nvPr>
        </p:nvGraphicFramePr>
        <p:xfrm>
          <a:off x="1409664" y="3874017"/>
          <a:ext cx="8352929" cy="2269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474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xmlns="" id="{0F84D0A0-6466-4A38-BD4C-E56D7516A319}"/>
              </a:ext>
            </a:extLst>
          </p:cNvPr>
          <p:cNvGraphicFramePr>
            <a:graphicFrameLocks noGrp="1"/>
          </p:cNvGraphicFramePr>
          <p:nvPr>
            <p:ph idx="1"/>
            <p:extLst>
              <p:ext uri="{D42A27DB-BD31-4B8C-83A1-F6EECF244321}">
                <p14:modId xmlns:p14="http://schemas.microsoft.com/office/powerpoint/2010/main" val="1256222661"/>
              </p:ext>
            </p:extLst>
          </p:nvPr>
        </p:nvGraphicFramePr>
        <p:xfrm>
          <a:off x="1775520" y="1412776"/>
          <a:ext cx="8005867" cy="487349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xmlns="" id="{17903300-89BE-4305-A9B6-B9FF6F26A1DC}"/>
              </a:ext>
            </a:extLst>
          </p:cNvPr>
          <p:cNvSpPr>
            <a:spLocks noGrp="1"/>
          </p:cNvSpPr>
          <p:nvPr>
            <p:ph type="title"/>
          </p:nvPr>
        </p:nvSpPr>
        <p:spPr>
          <a:xfrm>
            <a:off x="119336" y="116632"/>
            <a:ext cx="8976996" cy="1080120"/>
          </a:xfrm>
        </p:spPr>
        <p:txBody>
          <a:bodyPr/>
          <a:lstStyle/>
          <a:p>
            <a:r>
              <a:rPr lang="el-GR" sz="2400" dirty="0"/>
              <a:t>Σημαντικότερο πρόβλημα της χώρας</a:t>
            </a:r>
            <a:r>
              <a:rPr lang="el-GR" sz="4000" dirty="0"/>
              <a:t/>
            </a:r>
            <a:br>
              <a:rPr lang="el-GR" sz="4000" dirty="0"/>
            </a:br>
            <a:r>
              <a:rPr lang="el-GR" sz="1400" i="1" dirty="0"/>
              <a:t>‘Ποιο νομίζετε ότι  είναι το σημαντικότερο πρόβλημα που αντιμετωπίζει σήμερα η χώρα μας;’</a:t>
            </a:r>
            <a:br>
              <a:rPr lang="el-GR" sz="1400" i="1" dirty="0"/>
            </a:br>
            <a:r>
              <a:rPr lang="el-GR" sz="1400" u="sng" dirty="0"/>
              <a:t>αυθόρμητες αναφορές – 5 πρώτα σημαντικότερα προβλήματα</a:t>
            </a:r>
            <a:endParaRPr lang="el-GR" sz="1400" dirty="0"/>
          </a:p>
        </p:txBody>
      </p:sp>
      <p:sp>
        <p:nvSpPr>
          <p:cNvPr id="8" name="Slide Number Placeholder 3">
            <a:extLst>
              <a:ext uri="{FF2B5EF4-FFF2-40B4-BE49-F238E27FC236}">
                <a16:creationId xmlns:a16="http://schemas.microsoft.com/office/drawing/2014/main" xmlns=""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fld id="{DE70D37E-C867-47FE-9F10-9260555C453A}" type="slidenum">
              <a:rPr lang="en-GB" sz="1600" b="1" smtClean="0">
                <a:solidFill>
                  <a:srgbClr val="4E5B6F"/>
                </a:solidFill>
                <a:effectLst>
                  <a:outerShdw blurRad="38100" dist="38100" dir="2700000" algn="tl">
                    <a:srgbClr val="000000">
                      <a:alpha val="43137"/>
                    </a:srgbClr>
                  </a:outerShdw>
                </a:effectLst>
                <a:latin typeface="Trebuchet MS"/>
                <a:ea typeface="+mj-ea"/>
                <a:cs typeface="+mj-cs"/>
              </a:rPr>
              <a:pPr algn="ctr">
                <a:spcBef>
                  <a:spcPct val="0"/>
                </a:spcBef>
                <a:defRPr/>
              </a:pPr>
              <a:t>7</a:t>
            </a:fld>
            <a:endParaRPr lang="en-GB" sz="1600" b="1" dirty="0">
              <a:solidFill>
                <a:srgbClr val="4E5B6F"/>
              </a:solidFill>
              <a:effectLst>
                <a:outerShdw blurRad="38100" dist="38100" dir="2700000" algn="tl">
                  <a:srgbClr val="000000">
                    <a:alpha val="43137"/>
                  </a:srgbClr>
                </a:outerShdw>
              </a:effectLst>
              <a:latin typeface="Trebuchet MS"/>
              <a:ea typeface="+mj-ea"/>
              <a:cs typeface="+mj-cs"/>
            </a:endParaRPr>
          </a:p>
        </p:txBody>
      </p:sp>
      <p:sp>
        <p:nvSpPr>
          <p:cNvPr id="14" name="TextBox 13">
            <a:extLst>
              <a:ext uri="{FF2B5EF4-FFF2-40B4-BE49-F238E27FC236}">
                <a16:creationId xmlns:a16="http://schemas.microsoft.com/office/drawing/2014/main" xmlns=""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13469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Αντιλαμβανόμενη φάση της Πανδημίας</a:t>
            </a:r>
            <a:br>
              <a:rPr lang="el-GR" sz="2400" dirty="0"/>
            </a:br>
            <a:r>
              <a:rPr lang="el-GR" sz="1400" i="1" dirty="0"/>
              <a:t>‘</a:t>
            </a:r>
            <a:r>
              <a:rPr lang="el-GR" sz="1400" b="1" i="1" dirty="0">
                <a:ea typeface="Times New Roman" panose="02020603050405020304" pitchFamily="18" charset="0"/>
                <a:cs typeface="Times New Roman" panose="02020603050405020304" pitchFamily="18" charset="0"/>
              </a:rPr>
              <a:t>Ας μιλήσουμε για την Πανδημία. </a:t>
            </a:r>
            <a:r>
              <a:rPr lang="en-US" sz="1400" b="1" i="1">
                <a:ea typeface="Times New Roman" panose="02020603050405020304" pitchFamily="18" charset="0"/>
                <a:cs typeface="Times New Roman" panose="02020603050405020304" pitchFamily="18" charset="0"/>
              </a:rPr>
              <a:t/>
            </a:r>
            <a:br>
              <a:rPr lang="en-US" sz="1400" b="1" i="1">
                <a:ea typeface="Times New Roman" panose="02020603050405020304" pitchFamily="18" charset="0"/>
                <a:cs typeface="Times New Roman" panose="02020603050405020304" pitchFamily="18" charset="0"/>
              </a:rPr>
            </a:br>
            <a:r>
              <a:rPr lang="el-GR" sz="1400" b="1" i="1">
                <a:ea typeface="Times New Roman" panose="02020603050405020304" pitchFamily="18" charset="0"/>
                <a:cs typeface="Times New Roman" panose="02020603050405020304" pitchFamily="18" charset="0"/>
              </a:rPr>
              <a:t>Πιστεύετε </a:t>
            </a:r>
            <a:r>
              <a:rPr lang="el-GR" sz="1400" b="1" i="1" dirty="0">
                <a:ea typeface="Times New Roman" panose="02020603050405020304" pitchFamily="18" charset="0"/>
                <a:cs typeface="Times New Roman" panose="02020603050405020304" pitchFamily="18" charset="0"/>
              </a:rPr>
              <a:t>ότι τα χειρότερα τα έχουμε αφήσει πίσω μας ή είναι μπροστά μας</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2420559061"/>
              </p:ext>
            </p:extLst>
          </p:nvPr>
        </p:nvGraphicFramePr>
        <p:xfrm>
          <a:off x="1559495" y="1402232"/>
          <a:ext cx="8208913" cy="23328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xmlns="" id="{C14F3548-9EB9-441E-977A-6276A8347549}"/>
              </a:ext>
            </a:extLst>
          </p:cNvPr>
          <p:cNvGraphicFramePr>
            <a:graphicFrameLocks/>
          </p:cNvGraphicFramePr>
          <p:nvPr>
            <p:extLst>
              <p:ext uri="{D42A27DB-BD31-4B8C-83A1-F6EECF244321}">
                <p14:modId xmlns:p14="http://schemas.microsoft.com/office/powerpoint/2010/main" val="3182565293"/>
              </p:ext>
            </p:extLst>
          </p:nvPr>
        </p:nvGraphicFramePr>
        <p:xfrm>
          <a:off x="1559495" y="3861048"/>
          <a:ext cx="8208913" cy="2448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480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Αξιολόγηση Κυβέρνησης</a:t>
            </a:r>
            <a:r>
              <a:rPr lang="en-GB" sz="2400" dirty="0"/>
              <a:t> </a:t>
            </a:r>
            <a:r>
              <a:rPr lang="el-GR" sz="2400" dirty="0"/>
              <a:t>και </a:t>
            </a:r>
            <a:r>
              <a:rPr lang="el-GR" sz="2400" dirty="0" err="1"/>
              <a:t>Αξ</a:t>
            </a:r>
            <a:r>
              <a:rPr lang="el-GR" sz="2400" dirty="0"/>
              <a:t>. Αντιπολίτευσης</a:t>
            </a:r>
            <a:br>
              <a:rPr lang="el-GR" sz="2400" dirty="0"/>
            </a:br>
            <a:r>
              <a:rPr lang="el-GR" sz="1400" i="1" dirty="0"/>
              <a:t>‘Ποια είναι η εντύπωση σας για το έργο της Κυβέρνησης συνολικά, θετική ή αρνητική; Και ποια για την </a:t>
            </a:r>
            <a:r>
              <a:rPr lang="el-GR" sz="1400" i="1" dirty="0" err="1"/>
              <a:t>Αξ</a:t>
            </a:r>
            <a:r>
              <a:rPr lang="el-GR" sz="1400" i="1" dirty="0"/>
              <a:t>. Αντιπολίτευση του ΣΥΡΙΖΑ’</a:t>
            </a:r>
            <a:endParaRPr lang="en-US" sz="1400" dirty="0"/>
          </a:p>
        </p:txBody>
      </p:sp>
      <p:graphicFrame>
        <p:nvGraphicFramePr>
          <p:cNvPr id="9" name="Content Placeholder 8">
            <a:extLst>
              <a:ext uri="{FF2B5EF4-FFF2-40B4-BE49-F238E27FC236}">
                <a16:creationId xmlns:a16="http://schemas.microsoft.com/office/drawing/2014/main" xmlns="" id="{2E73103E-9382-419B-B944-EC2109792C6B}"/>
              </a:ext>
            </a:extLst>
          </p:cNvPr>
          <p:cNvGraphicFramePr>
            <a:graphicFrameLocks noGrp="1"/>
          </p:cNvGraphicFramePr>
          <p:nvPr>
            <p:ph sz="half" idx="1"/>
            <p:extLst>
              <p:ext uri="{D42A27DB-BD31-4B8C-83A1-F6EECF244321}">
                <p14:modId xmlns:p14="http://schemas.microsoft.com/office/powerpoint/2010/main" val="3946895960"/>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xmlns=""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xmlns="" id="{34EF550A-4C47-4ED5-A12D-C7C4CB9FDAE6}"/>
              </a:ext>
            </a:extLst>
          </p:cNvPr>
          <p:cNvGraphicFramePr>
            <a:graphicFrameLocks/>
          </p:cNvGraphicFramePr>
          <p:nvPr>
            <p:extLst>
              <p:ext uri="{D42A27DB-BD31-4B8C-83A1-F6EECF244321}">
                <p14:modId xmlns:p14="http://schemas.microsoft.com/office/powerpoint/2010/main" val="2349054573"/>
              </p:ext>
            </p:extLst>
          </p:nvPr>
        </p:nvGraphicFramePr>
        <p:xfrm>
          <a:off x="1012723" y="3904828"/>
          <a:ext cx="9989573" cy="2404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30656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C00000"/>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7989</TotalTime>
  <Words>1073</Words>
  <Application>Microsoft Office PowerPoint</Application>
  <PresentationFormat>Widescreen</PresentationFormat>
  <Paragraphs>388</Paragraphs>
  <Slides>40</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Times New Roman</vt:lpstr>
      <vt:lpstr>Trebuchet MS</vt:lpstr>
      <vt:lpstr>Wingdings</vt:lpstr>
      <vt:lpstr>Office Theme</vt:lpstr>
      <vt:lpstr>1_Custom Design</vt:lpstr>
      <vt:lpstr>συνδρομητική έρευνα</vt:lpstr>
      <vt:lpstr>Η ταυτότητα της έρευνας</vt:lpstr>
      <vt:lpstr>Τα σημαντικότερα γεγονότα κατά τη διάρκεια διεξαγωγής της έρευνας πεδίου (15-21/03/2022) (όπως παρουσιάστηκαν στην τηλεόραση)  </vt:lpstr>
      <vt:lpstr>1. Γενικό κλίμα</vt:lpstr>
      <vt:lpstr>Η πορεία της χώρας ‘Κατά τη γνώμη σας η χώρα μας αυτή την περίοδο κινείται προς τη σωστή ή προς τη λάθος κατεύθυνση;’</vt:lpstr>
      <vt:lpstr>Προσωπική κατάσταση σε σχέση με ένα χρόνο πριν ‘Εσείς προσωπικά σε σύγκριση με ένα χρόνο πριν, θα λέγατε ότι είστε σε καλύτερη, στην ίδια ή σε χειρότερη θέση;’</vt:lpstr>
      <vt:lpstr>Σημαντικότερο πρόβλημα της χώρας ‘Ποιο νομίζετε ότι  είναι το σημαντικότερο πρόβλημα που αντιμετωπίζει σήμερα η χώρα μας;’ αυθόρμητες αναφορές – 5 πρώτα σημαντικότερα προβλήματα</vt:lpstr>
      <vt:lpstr>Αντιλαμβανόμενη φάση της Πανδημίας ‘Ας μιλήσουμε για την Πανδημία.  Πιστεύετε ότι τα χειρότερα τα έχουμε αφήσει πίσω μας ή είναι μπροστά μας;’</vt:lpstr>
      <vt:lpstr>Αξιολόγηση Κυβέρνησης και Αξ. Αντιπολίτευσης ‘Ποια είναι η εντύπωση σας για το έργο της Κυβέρνησης συνολικά, θετική ή αρνητική; Και ποια για την Αξ. Αντιπολίτευση του ΣΥΡΙΖΑ’</vt:lpstr>
      <vt:lpstr>Αξιολόγηση Πρωθυπουργού και Αρχηγού Αξ. Αντιπολίτευσης ‘Ποια είναι η γνώμη σας για τον τρόπο με τον οποίο ασκεί τα καθήκοντά του μέχρι στιγμής ο Πρωθυπουργός κ. Μητσοτάκης; Και ποια είναι η γνώμη σας για τον τρόπο με τον οποίο ασκεί τα καθήκοντά του μέχρι στιγμής ο αρχηγός της Αξιωματικής Αντιπολίτευσης κ. Τσίπρας; Θετική ή αρνητική;’</vt:lpstr>
      <vt:lpstr>Εντυπώσεις από το έργο της Κυβέρνησης στη δημόσια υγεία-κορωνοϊό</vt:lpstr>
      <vt:lpstr>Εντυπώσεις από το έργο της Κυβέρνησης στην οικονομία</vt:lpstr>
      <vt:lpstr>Εντυπώσεις από το έργο της Κυβέρνησης στην εξωτερική πολιτική</vt:lpstr>
      <vt:lpstr>Δείκτης οικονομικής εμπιστοσύνης* Διαχρονικά στοιχεία</vt:lpstr>
      <vt:lpstr>Η άνοδος των τιμών ‘Ποιος νομίζετε ότι έχει την κύρια ευθύνη για την άνοδο των τιμών, η Κυβέρνηση ή είναι αποτέλεσμα των διεθνών εξελίξεων;’</vt:lpstr>
      <vt:lpstr>2. Θέματα Επικαιρότητας</vt:lpstr>
      <vt:lpstr>Άποψη για τα εμβόλια για τον κορωνοϊό ‘Ανεξάρτητα από το εάν έχετε εμβολιαστεί ή όχι είστε υπέρ ή κατά των εμβολίων για τον κορωνοϊό;’</vt:lpstr>
      <vt:lpstr>Υπέρ ή κατά της Ρωσίας στον πόλεμο με την Ουκρανία ‘Είστε υπέρ ή κατά της Ρωσίας στον πόλεμο με την Ουκρανία;’</vt:lpstr>
      <vt:lpstr>Σενάρια έκβασης πολέμου ‘Νομίζετε ότι είναι πιθανό αυτός ο πόλεμος να οδηγήσει σε παγκόσμια σύρραξη ή θα περιοριστεί σε τοπική κλίμακα ανάμεσα σε Ρωσία και Ουκρανία;’</vt:lpstr>
      <vt:lpstr>Υπέρ ή κατά των κυρώσεων στην Ρωσία ‘Είστε υπέρ ή κατά των κυρώσεων και των περιοριστικών μέτρων που επιβλήθηκαν στην Ρωσία για την εισβολή στην Ουκρανία;’</vt:lpstr>
      <vt:lpstr>Άποψη για την αποστολή πολεμικού υλικού στην Ουκρανία ‘Η Ελλάδα αποφάσισε να στείλει και αυτή όπως και άλλες χώρες της Δύσης, εκτός από φαρμακευτικό υλικό και οπλισμό στην Ουκρανία. Συμφωνείτε ή διαφωνείτε με την απόφαση αυτή της Κυβέρνησης;’</vt:lpstr>
      <vt:lpstr>Άποψη για τη δημιουργία ευρωπαϊκού στρατού ‘Πιστεύετε ότι η Ε.Ε. πρέπει να δημιουργήσει δικό της ενιαίο στρατό ή καλύτερα να μείνει όπως είναι τώρα;’</vt:lpstr>
      <vt:lpstr>3. Κομματικοί συσχετισμοί</vt:lpstr>
      <vt:lpstr>Εντός-εκτός των τειχών ‘Ας φανταστούμε τον κόσμο σαν μία πόλη προστατευμένη από ένα κάστρο που περικλείεται από μία έρημο. Υπάρχουν άνθρωποι προστατευμένοι μέσα στο κάστρο και άνθρωποι απροστάτευτοι έξω από αυτό. Εσείς που θα λέγατε ότι βρίσκεστε; Μέσα ή έξω από το κάστρο;’</vt:lpstr>
      <vt:lpstr>Πρόθεση ψήφου στις Βουλευτικές εκλογές ‘Και αν είχαμε την επόμενη Κυριακή Βουλευτικές εκλογές τι θα ψηφίζατε;’</vt:lpstr>
      <vt:lpstr>Συσπείρωση ΝΔ-ΣΥΡΙΖΑ στην Α-Δ κλίμακα</vt:lpstr>
      <vt:lpstr>Συσπειρώσεις-Μετακινήσεις</vt:lpstr>
      <vt:lpstr>Πρόθεση ψήφου στη ΝΔ στην Α-Δ κλίμακα Διαχρονικά στοιχεία </vt:lpstr>
      <vt:lpstr>Πρόθεση ψήφου στο ΣΥΡΙΖΑ στην Α-Δ κλίμακα Διαχρονικά στοιχεία </vt:lpstr>
      <vt:lpstr>Πρόθεση ψήφου στο ΚΙΝΑΛ στην Α-Δ κλίμακα Διαχρονικά στοιχεία </vt:lpstr>
      <vt:lpstr>Πρόθεση ψήφου ανά εντός-εκτός τειχών</vt:lpstr>
      <vt:lpstr>Εκτίμηση ψήφου</vt:lpstr>
      <vt:lpstr>Εκτίμηση ψήφου 95% διάστημα εμπιστοσύνης</vt:lpstr>
      <vt:lpstr>Παράσταση νίκης ‘Ανεξάρτητα από το τι θα ψηφίσετε ποιο κόμμα νομίζετε ότι θα έρθει πρώτο στις Βουλευτικές εκλογές;’ (αυθόρμητη αναφορά)</vt:lpstr>
      <vt:lpstr>Όρια εκλογικής επιρροής ‘Θα σας διαβάσω τώρα ορισμένα κόμματα και θα ήθελα να μου πείτε για κάθε ένα από αυτά αν θα μπορούσατε να το ψηφίσετε ή δεν θα το ψηφίζατε σε καμία περίπτωση;’</vt:lpstr>
      <vt:lpstr>Όρια εκλογικής επιρροής ΝΔ στην Α-Δ κλίμακα Διαχρονικά στοιχεία </vt:lpstr>
      <vt:lpstr>Όρια εκλογικής επιρροής ΣΥΡΙΖΑ στην Α-Δ κλίμακα Διαχρονικά στοιχεία </vt:lpstr>
      <vt:lpstr>Όρια εκλογικής επιρροής ΚΙΝΑΛ στην Α-Δ κλίμακα Διαχρονικά στοιχεία </vt:lpstr>
      <vt:lpstr>Καταλληλότερος Πρωθυπουργός ‘Μεταξύ των πολιτικών αρχηγών ποια/ος νομίζετε ότι είναι καταλληλότερη/ος για πρωθυπουργός της χώρας;’  αυθόρμητα</vt:lpstr>
      <vt:lpstr>συνδρομητική έρευνα</vt:lpstr>
    </vt:vector>
  </TitlesOfParts>
  <Company>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Apostolopoulou</dc:creator>
  <cp:lastModifiedBy>Βασίλης Κανέλλης</cp:lastModifiedBy>
  <cp:revision>756</cp:revision>
  <dcterms:created xsi:type="dcterms:W3CDTF">2011-12-09T09:36:13Z</dcterms:created>
  <dcterms:modified xsi:type="dcterms:W3CDTF">2022-03-23T18:09:45Z</dcterms:modified>
</cp:coreProperties>
</file>